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9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20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23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7" r:id="rId2"/>
    <p:sldId id="271" r:id="rId3"/>
    <p:sldId id="272" r:id="rId4"/>
    <p:sldId id="268" r:id="rId5"/>
    <p:sldId id="273" r:id="rId6"/>
    <p:sldId id="274" r:id="rId7"/>
    <p:sldId id="322" r:id="rId8"/>
    <p:sldId id="276" r:id="rId9"/>
    <p:sldId id="275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8" r:id="rId19"/>
    <p:sldId id="287" r:id="rId20"/>
    <p:sldId id="285" r:id="rId21"/>
    <p:sldId id="289" r:id="rId22"/>
    <p:sldId id="290" r:id="rId23"/>
    <p:sldId id="291" r:id="rId24"/>
    <p:sldId id="321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영주 박" initials="영박" lastIdx="19" clrIdx="0">
    <p:extLst>
      <p:ext uri="{19B8F6BF-5375-455C-9EA6-DF929625EA0E}">
        <p15:presenceInfo xmlns:p15="http://schemas.microsoft.com/office/powerpoint/2012/main" userId="077771192747c2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2EE"/>
    <a:srgbClr val="FF0002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3"/>
    <p:restoredTop sz="96420"/>
  </p:normalViewPr>
  <p:slideViewPr>
    <p:cSldViewPr snapToGrid="0">
      <p:cViewPr>
        <p:scale>
          <a:sx n="72" d="100"/>
          <a:sy n="72" d="100"/>
        </p:scale>
        <p:origin x="1496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0:49:25.575" idx="2">
    <p:pos x="10" y="10"/>
    <p:text>이번 연구의 핵심 전략인 **'구종 범주화'**입니다. 기존의 [Model 1]은 커터, 싱커 등 6가지 구종을 모두 맞추려다 보니 정확도가 떨어졌습니다. 그래서 저는 타자의 반응 메커니즘에 맞춰, 빠른 공은 'Fastball', 휘는 공은 'Breaking', 타이밍을 뺏는 공은 **'Offspeed'**라는 3가지 상위 범주로 통합한 [Model 2]를 제안합니다. 이는 모델이 불필요한 노이즈를 무시하고 투구의 본질적인 목적에 집중하게 만듭니다.</p:text>
    <p:extLst>
      <p:ext uri="{C676402C-5697-4E1C-873F-D02D1690AC5C}">
        <p15:threadingInfo xmlns:p15="http://schemas.microsoft.com/office/powerpoint/2012/main" timeZoneBias="-540"/>
      </p:ext>
    </p:extLst>
  </p:cm>
  <p:cm authorId="1" dt="2025-12-03T01:05:21.772" idx="5">
    <p:pos x="146" y="146"/>
    <p:text>FF
포심 패스트볼(4-Seam Fastball)
가장 기본이자 가장 빠른 직구.
FA
패스트볼(포심/일반 직구 표기)
포심을 통칭해 기록할 때도 사용.
FC
커터(cutter)
직구보다 살짝 꺾이며 배트의 중심을 비켜가는 공.
SI
싱커(sinker)
타자 앞에서 가라앉는 궤적.
FT
투심 패스트볼(2-Seam Fastball)
좌우 무빙이 강하며 싱커와 가까운 직구.
SL
슬라이더
타자 기준으로 옆으로 미끄러지듯 꺾이는 공.
CU
커브
크게 떨어지는 종 변화, 대표적 브레이킹볼.
KC
커터 커브(커브성 커터) 또는 커리볼(Knuckle Curve)
리그·데이터 출처에 따라 보통 너클커브로 분류.
ST
스위퍼(sweeper)
긴 수평 이동을 만드는 새 유형의 슬라이더 계열.
FS
포크볼(splitter/forkball 포함)
손가락 사이를 벌려 던지는, 급하게 떨어지는 구종.
CH
체인지업
직구 폼으로 던져 속도만 빼고 타이밍을 흔드는 공.
EP
이퓨스(Eephus)
무중력처럼 천천히 솟아올라 떨어지는 극저속 구종.
FO
스플리터(split-finger fastball)
FS와 비슷하지만 더 빠르고 직구 느낌을 유지하는 편.
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16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18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19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53.994" idx="7">
    <p:pos x="10" y="10"/>
    <p:text>실험 결과입니다. 화면의 혼동 행렬을 봐주십시오. 왼쪽 [Model 1]은 예측이 산발적으로 흩어져 있지만, 범주화를 적용한 오른쪽 [Model 2]는 대각선 방향으로 진한 파란색 군집이 형성되었습니다. 수치적으로도 정확도가 0.36에서 0.53으로 약 47% 향상되었습니다. 특히 타격 준비의 기준이 되는 **Fastball 예측 재현율은 78%**에 달해, 실전에서 믿고 쓸 수 있는 수준의 신뢰도를 확보했습니다.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6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8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10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11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15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14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12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E2BB9-B092-1444-96D0-4E99F75AEDAD}" type="datetimeFigureOut">
              <a:rPr kumimoji="1" lang="ko-KR" altLang="en-US" smtClean="0"/>
              <a:t>2025. 12. 2.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8BD9F-B902-2C4D-B31F-98DE61950D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572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765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186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619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701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081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346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063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572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292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26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07a9a8b46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07a9a8b46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877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244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4021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143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49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07a9a8b46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07a9a8b46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234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36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899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959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732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049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6633" y="1766000"/>
            <a:ext cx="9418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6667" y="4502800"/>
            <a:ext cx="9418800" cy="5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343967" y="-96733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8623267" y="5247167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97046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950967" y="1793817"/>
            <a:ext cx="10290000" cy="21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2019100" y="4251531"/>
            <a:ext cx="81604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1574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604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477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6668000" y="25905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6668000" y="30068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2206933" y="25905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2206933" y="30068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6668000" y="49652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6668000" y="53815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2206933" y="49652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2207000" y="53815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3171533" y="17381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7632600" y="17381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3171600" y="41103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7632600" y="41103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88070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3214000" y="3744337"/>
            <a:ext cx="57640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2457200" y="2215951"/>
            <a:ext cx="7277600" cy="1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98827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933200" y="3761684"/>
            <a:ext cx="57640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933200" y="2234536"/>
            <a:ext cx="7277600" cy="1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51673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3531200" y="2242667"/>
            <a:ext cx="5129600" cy="3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2309400" y="593367"/>
            <a:ext cx="757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9425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1_Title and text 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1127400" y="1977100"/>
            <a:ext cx="9937200" cy="1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1"/>
          </p:nvPr>
        </p:nvSpPr>
        <p:spPr>
          <a:xfrm>
            <a:off x="3066000" y="3962867"/>
            <a:ext cx="60600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cxnSp>
        <p:nvCxnSpPr>
          <p:cNvPr id="141" name="Google Shape;141;p1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83634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4990467" y="2066500"/>
            <a:ext cx="6060000" cy="1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1"/>
          </p:nvPr>
        </p:nvSpPr>
        <p:spPr>
          <a:xfrm>
            <a:off x="4990467" y="4052284"/>
            <a:ext cx="60600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cxnSp>
        <p:nvCxnSpPr>
          <p:cNvPr id="146" name="Google Shape;146;p2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2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20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20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20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28482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569767" y="3349067"/>
            <a:ext cx="6620800" cy="148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 idx="2" hasCustomPrompt="1"/>
          </p:nvPr>
        </p:nvSpPr>
        <p:spPr>
          <a:xfrm>
            <a:off x="4989233" y="1979591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"/>
          </p:nvPr>
        </p:nvSpPr>
        <p:spPr>
          <a:xfrm>
            <a:off x="1108833" y="4833333"/>
            <a:ext cx="6081600" cy="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 rot="10800000">
            <a:off x="-400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 rot="10800000">
            <a:off x="-400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-150500" y="5306367"/>
            <a:ext cx="1838000" cy="164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1"/>
          <p:cNvCxnSpPr/>
          <p:nvPr/>
        </p:nvCxnSpPr>
        <p:spPr>
          <a:xfrm>
            <a:off x="10544967" y="-118267"/>
            <a:ext cx="1891600" cy="141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862623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62" name="Google Shape;162;p2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>
            <a:off x="9609800" y="-204233"/>
            <a:ext cx="2827200" cy="169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1039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56400" y="3155033"/>
            <a:ext cx="9879200" cy="109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995400" y="1785551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055200" y="4407033"/>
            <a:ext cx="6081600" cy="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10598567" y="5306367"/>
            <a:ext cx="1838000" cy="164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50500" y="-118267"/>
            <a:ext cx="1891600" cy="141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049327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2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2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23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3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3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3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69898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2503300" y="593367"/>
            <a:ext cx="718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1"/>
          </p:nvPr>
        </p:nvSpPr>
        <p:spPr>
          <a:xfrm>
            <a:off x="4302277" y="18738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2"/>
          </p:nvPr>
        </p:nvSpPr>
        <p:spPr>
          <a:xfrm>
            <a:off x="4302277" y="24085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subTitle" idx="3"/>
          </p:nvPr>
        </p:nvSpPr>
        <p:spPr>
          <a:xfrm>
            <a:off x="958811" y="18738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4"/>
          </p:nvPr>
        </p:nvSpPr>
        <p:spPr>
          <a:xfrm>
            <a:off x="958811" y="24085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5"/>
          </p:nvPr>
        </p:nvSpPr>
        <p:spPr>
          <a:xfrm>
            <a:off x="4302277" y="4228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6"/>
          </p:nvPr>
        </p:nvSpPr>
        <p:spPr>
          <a:xfrm>
            <a:off x="4302277" y="4753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7"/>
          </p:nvPr>
        </p:nvSpPr>
        <p:spPr>
          <a:xfrm>
            <a:off x="958811" y="4228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8"/>
          </p:nvPr>
        </p:nvSpPr>
        <p:spPr>
          <a:xfrm>
            <a:off x="958877" y="4753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3" name="Google Shape;183;p2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2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667183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p2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25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7397200" y="4010333"/>
            <a:ext cx="3844000" cy="21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4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>
                <a:latin typeface="Vidaloka"/>
                <a:ea typeface="Vidaloka"/>
                <a:cs typeface="Vidaloka"/>
                <a:sym typeface="Vidaloka"/>
              </a:defRPr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>
                <a:latin typeface="Vidaloka"/>
                <a:ea typeface="Vidaloka"/>
                <a:cs typeface="Vidaloka"/>
                <a:sym typeface="Vidaloka"/>
              </a:defRPr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>
                <a:latin typeface="Vidaloka"/>
                <a:ea typeface="Vidaloka"/>
                <a:cs typeface="Vidaloka"/>
                <a:sym typeface="Vidaloka"/>
              </a:defRPr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>
                <a:latin typeface="Vidaloka"/>
                <a:ea typeface="Vidaloka"/>
                <a:cs typeface="Vidaloka"/>
                <a:sym typeface="Vidaloka"/>
              </a:defRPr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>
                <a:latin typeface="Vidaloka"/>
                <a:ea typeface="Vidaloka"/>
                <a:cs typeface="Vidaloka"/>
                <a:sym typeface="Vidaloka"/>
              </a:defRPr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>
                <a:latin typeface="Vidaloka"/>
                <a:ea typeface="Vidaloka"/>
                <a:cs typeface="Vidaloka"/>
                <a:sym typeface="Vidaloka"/>
              </a:defRPr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>
                <a:latin typeface="Vidaloka"/>
                <a:ea typeface="Vidaloka"/>
                <a:cs typeface="Vidaloka"/>
                <a:sym typeface="Vidaloka"/>
              </a:defRPr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7215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 hasCustomPrompt="1"/>
          </p:nvPr>
        </p:nvSpPr>
        <p:spPr>
          <a:xfrm>
            <a:off x="950967" y="1793833"/>
            <a:ext cx="8160400" cy="21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950967" y="4251531"/>
            <a:ext cx="81604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cxnSp>
        <p:nvCxnSpPr>
          <p:cNvPr id="194" name="Google Shape;194;p2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26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990781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5795333" y="3289833"/>
            <a:ext cx="5444800" cy="160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title" idx="2" hasCustomPrompt="1"/>
          </p:nvPr>
        </p:nvSpPr>
        <p:spPr>
          <a:xfrm>
            <a:off x="6608133" y="1361767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201" name="Google Shape;201;p27"/>
          <p:cNvSpPr txBox="1">
            <a:spLocks noGrp="1"/>
          </p:cNvSpPr>
          <p:nvPr>
            <p:ph type="subTitle" idx="1"/>
          </p:nvPr>
        </p:nvSpPr>
        <p:spPr>
          <a:xfrm>
            <a:off x="5795333" y="4866233"/>
            <a:ext cx="5444800" cy="8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2" name="Google Shape;202;p2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2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279467" y="3203267"/>
            <a:ext cx="4192400" cy="3719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84170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>
            <a:spLocks noGrp="1"/>
          </p:cNvSpPr>
          <p:nvPr>
            <p:ph type="title"/>
          </p:nvPr>
        </p:nvSpPr>
        <p:spPr>
          <a:xfrm>
            <a:off x="5831800" y="1259000"/>
            <a:ext cx="5346000" cy="86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 idx="2" hasCustomPrompt="1"/>
          </p:nvPr>
        </p:nvSpPr>
        <p:spPr>
          <a:xfrm>
            <a:off x="3059800" y="1462200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208" name="Google Shape;208;p28"/>
          <p:cNvSpPr txBox="1">
            <a:spLocks noGrp="1"/>
          </p:cNvSpPr>
          <p:nvPr>
            <p:ph type="subTitle" idx="1"/>
          </p:nvPr>
        </p:nvSpPr>
        <p:spPr>
          <a:xfrm>
            <a:off x="5831800" y="2124200"/>
            <a:ext cx="3300400" cy="8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9" name="Google Shape;209;p2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8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8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8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385872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1391633" y="1230089"/>
            <a:ext cx="4164000" cy="30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>
            <a:off x="1391633" y="4481251"/>
            <a:ext cx="4018000" cy="1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7096867" y="-107500"/>
            <a:ext cx="5340000" cy="267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220430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7081233" y="1283420"/>
            <a:ext cx="4164000" cy="30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subTitle" idx="1"/>
          </p:nvPr>
        </p:nvSpPr>
        <p:spPr>
          <a:xfrm>
            <a:off x="7081233" y="4534580"/>
            <a:ext cx="4018000" cy="1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24" name="Google Shape;224;p3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3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0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0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0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30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228589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subTitle" idx="1"/>
          </p:nvPr>
        </p:nvSpPr>
        <p:spPr>
          <a:xfrm>
            <a:off x="4678667" y="33760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subTitle" idx="2"/>
          </p:nvPr>
        </p:nvSpPr>
        <p:spPr>
          <a:xfrm>
            <a:off x="4678700" y="3930996"/>
            <a:ext cx="2834800" cy="1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subTitle" idx="3"/>
          </p:nvPr>
        </p:nvSpPr>
        <p:spPr>
          <a:xfrm>
            <a:off x="1270700" y="33760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1270833" y="3930996"/>
            <a:ext cx="2834800" cy="1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8086500" y="33760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8086500" y="3930996"/>
            <a:ext cx="2834800" cy="1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8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38" name="Google Shape;238;p3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260716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subTitle" idx="1"/>
          </p:nvPr>
        </p:nvSpPr>
        <p:spPr>
          <a:xfrm>
            <a:off x="4678667" y="22584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2" name="Google Shape;242;p32"/>
          <p:cNvSpPr txBox="1">
            <a:spLocks noGrp="1"/>
          </p:cNvSpPr>
          <p:nvPr>
            <p:ph type="subTitle" idx="2"/>
          </p:nvPr>
        </p:nvSpPr>
        <p:spPr>
          <a:xfrm>
            <a:off x="4678700" y="28133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subTitle" idx="3"/>
          </p:nvPr>
        </p:nvSpPr>
        <p:spPr>
          <a:xfrm>
            <a:off x="1270700" y="22584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subTitle" idx="4"/>
          </p:nvPr>
        </p:nvSpPr>
        <p:spPr>
          <a:xfrm>
            <a:off x="1270833" y="28133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5"/>
          </p:nvPr>
        </p:nvSpPr>
        <p:spPr>
          <a:xfrm>
            <a:off x="8086500" y="22584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6" name="Google Shape;246;p32"/>
          <p:cNvSpPr txBox="1">
            <a:spLocks noGrp="1"/>
          </p:cNvSpPr>
          <p:nvPr>
            <p:ph type="subTitle" idx="6"/>
          </p:nvPr>
        </p:nvSpPr>
        <p:spPr>
          <a:xfrm>
            <a:off x="8086500" y="28133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1659000" y="593367"/>
            <a:ext cx="88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248" name="Google Shape;248;p32"/>
          <p:cNvSpPr txBox="1">
            <a:spLocks noGrp="1"/>
          </p:cNvSpPr>
          <p:nvPr>
            <p:ph type="subTitle" idx="7"/>
          </p:nvPr>
        </p:nvSpPr>
        <p:spPr>
          <a:xfrm>
            <a:off x="4678667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9" name="Google Shape;249;p32"/>
          <p:cNvSpPr txBox="1">
            <a:spLocks noGrp="1"/>
          </p:cNvSpPr>
          <p:nvPr>
            <p:ph type="subTitle" idx="8"/>
          </p:nvPr>
        </p:nvSpPr>
        <p:spPr>
          <a:xfrm>
            <a:off x="4678700" y="50865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subTitle" idx="9"/>
          </p:nvPr>
        </p:nvSpPr>
        <p:spPr>
          <a:xfrm>
            <a:off x="12707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subTitle" idx="13"/>
          </p:nvPr>
        </p:nvSpPr>
        <p:spPr>
          <a:xfrm>
            <a:off x="1270833" y="50865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2"/>
          <p:cNvSpPr txBox="1">
            <a:spLocks noGrp="1"/>
          </p:cNvSpPr>
          <p:nvPr>
            <p:ph type="subTitle" idx="14"/>
          </p:nvPr>
        </p:nvSpPr>
        <p:spPr>
          <a:xfrm>
            <a:off x="80865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subTitle" idx="15"/>
          </p:nvPr>
        </p:nvSpPr>
        <p:spPr>
          <a:xfrm>
            <a:off x="8086500" y="50865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54" name="Google Shape;254;p3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3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32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32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4619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628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951000" y="1697233"/>
            <a:ext cx="10290000" cy="4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4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9179867" y="-151467"/>
            <a:ext cx="3420800" cy="1741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931170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subTitle" idx="1"/>
          </p:nvPr>
        </p:nvSpPr>
        <p:spPr>
          <a:xfrm>
            <a:off x="45520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subTitle" idx="2"/>
          </p:nvPr>
        </p:nvSpPr>
        <p:spPr>
          <a:xfrm>
            <a:off x="47522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subTitle" idx="3"/>
          </p:nvPr>
        </p:nvSpPr>
        <p:spPr>
          <a:xfrm>
            <a:off x="9409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subTitle" idx="4"/>
          </p:nvPr>
        </p:nvSpPr>
        <p:spPr>
          <a:xfrm>
            <a:off x="11411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subTitle" idx="5"/>
          </p:nvPr>
        </p:nvSpPr>
        <p:spPr>
          <a:xfrm>
            <a:off x="8163100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4" name="Google Shape;264;p33"/>
          <p:cNvSpPr txBox="1">
            <a:spLocks noGrp="1"/>
          </p:cNvSpPr>
          <p:nvPr>
            <p:ph type="subTitle" idx="6"/>
          </p:nvPr>
        </p:nvSpPr>
        <p:spPr>
          <a:xfrm>
            <a:off x="8363300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7"/>
          </p:nvPr>
        </p:nvSpPr>
        <p:spPr>
          <a:xfrm>
            <a:off x="4552067" y="46044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8"/>
          </p:nvPr>
        </p:nvSpPr>
        <p:spPr>
          <a:xfrm>
            <a:off x="4752267" y="51593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subTitle" idx="9"/>
          </p:nvPr>
        </p:nvSpPr>
        <p:spPr>
          <a:xfrm>
            <a:off x="940967" y="46044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13"/>
          </p:nvPr>
        </p:nvSpPr>
        <p:spPr>
          <a:xfrm>
            <a:off x="1141167" y="51593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subTitle" idx="14"/>
          </p:nvPr>
        </p:nvSpPr>
        <p:spPr>
          <a:xfrm>
            <a:off x="8163100" y="46044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15"/>
          </p:nvPr>
        </p:nvSpPr>
        <p:spPr>
          <a:xfrm>
            <a:off x="8363300" y="51593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72" name="Google Shape;272;p3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273626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subTitle" idx="1"/>
          </p:nvPr>
        </p:nvSpPr>
        <p:spPr>
          <a:xfrm>
            <a:off x="45520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subTitle" idx="2"/>
          </p:nvPr>
        </p:nvSpPr>
        <p:spPr>
          <a:xfrm>
            <a:off x="47522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type="subTitle" idx="3"/>
          </p:nvPr>
        </p:nvSpPr>
        <p:spPr>
          <a:xfrm>
            <a:off x="9409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8" name="Google Shape;278;p34"/>
          <p:cNvSpPr txBox="1">
            <a:spLocks noGrp="1"/>
          </p:cNvSpPr>
          <p:nvPr>
            <p:ph type="subTitle" idx="4"/>
          </p:nvPr>
        </p:nvSpPr>
        <p:spPr>
          <a:xfrm>
            <a:off x="11411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subTitle" idx="5"/>
          </p:nvPr>
        </p:nvSpPr>
        <p:spPr>
          <a:xfrm>
            <a:off x="8163100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6"/>
          </p:nvPr>
        </p:nvSpPr>
        <p:spPr>
          <a:xfrm>
            <a:off x="8363300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7"/>
          </p:nvPr>
        </p:nvSpPr>
        <p:spPr>
          <a:xfrm>
            <a:off x="2746484" y="41980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subTitle" idx="8"/>
          </p:nvPr>
        </p:nvSpPr>
        <p:spPr>
          <a:xfrm>
            <a:off x="2946684" y="47529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subTitle" idx="9"/>
          </p:nvPr>
        </p:nvSpPr>
        <p:spPr>
          <a:xfrm>
            <a:off x="6357517" y="41980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subTitle" idx="13"/>
          </p:nvPr>
        </p:nvSpPr>
        <p:spPr>
          <a:xfrm>
            <a:off x="6557717" y="47529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2042200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43261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954967" y="1430667"/>
            <a:ext cx="7520800" cy="3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cxnSp>
        <p:nvCxnSpPr>
          <p:cNvPr id="292" name="Google Shape;292;p3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3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35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35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35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35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788945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subTitle" idx="1"/>
          </p:nvPr>
        </p:nvSpPr>
        <p:spPr>
          <a:xfrm>
            <a:off x="6555800" y="2525600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subTitle" idx="2"/>
          </p:nvPr>
        </p:nvSpPr>
        <p:spPr>
          <a:xfrm>
            <a:off x="6745200" y="306196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6"/>
          <p:cNvSpPr txBox="1">
            <a:spLocks noGrp="1"/>
          </p:cNvSpPr>
          <p:nvPr>
            <p:ph type="subTitle" idx="3"/>
          </p:nvPr>
        </p:nvSpPr>
        <p:spPr>
          <a:xfrm>
            <a:off x="2548200" y="2525600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2" name="Google Shape;302;p36"/>
          <p:cNvSpPr txBox="1">
            <a:spLocks noGrp="1"/>
          </p:cNvSpPr>
          <p:nvPr>
            <p:ph type="subTitle" idx="4"/>
          </p:nvPr>
        </p:nvSpPr>
        <p:spPr>
          <a:xfrm>
            <a:off x="2737733" y="306196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5"/>
          </p:nvPr>
        </p:nvSpPr>
        <p:spPr>
          <a:xfrm>
            <a:off x="6555800" y="4705203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4" name="Google Shape;304;p36"/>
          <p:cNvSpPr txBox="1">
            <a:spLocks noGrp="1"/>
          </p:cNvSpPr>
          <p:nvPr>
            <p:ph type="subTitle" idx="6"/>
          </p:nvPr>
        </p:nvSpPr>
        <p:spPr>
          <a:xfrm>
            <a:off x="6745200" y="523164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subTitle" idx="7"/>
          </p:nvPr>
        </p:nvSpPr>
        <p:spPr>
          <a:xfrm>
            <a:off x="2548200" y="4705203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8"/>
          </p:nvPr>
        </p:nvSpPr>
        <p:spPr>
          <a:xfrm>
            <a:off x="2737600" y="523164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64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08" name="Google Shape;308;p3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306290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>
            <a:spLocks noGrp="1"/>
          </p:cNvSpPr>
          <p:nvPr>
            <p:ph type="subTitle" idx="1"/>
          </p:nvPr>
        </p:nvSpPr>
        <p:spPr>
          <a:xfrm>
            <a:off x="4762567" y="3872595"/>
            <a:ext cx="26872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2" name="Google Shape;312;p37"/>
          <p:cNvSpPr txBox="1">
            <a:spLocks noGrp="1"/>
          </p:cNvSpPr>
          <p:nvPr>
            <p:ph type="subTitle" idx="2"/>
          </p:nvPr>
        </p:nvSpPr>
        <p:spPr>
          <a:xfrm>
            <a:off x="4762567" y="4408963"/>
            <a:ext cx="26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7"/>
          <p:cNvSpPr txBox="1">
            <a:spLocks noGrp="1"/>
          </p:cNvSpPr>
          <p:nvPr>
            <p:ph type="subTitle" idx="3"/>
          </p:nvPr>
        </p:nvSpPr>
        <p:spPr>
          <a:xfrm>
            <a:off x="1451200" y="3872595"/>
            <a:ext cx="26872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4" name="Google Shape;314;p37"/>
          <p:cNvSpPr txBox="1">
            <a:spLocks noGrp="1"/>
          </p:cNvSpPr>
          <p:nvPr>
            <p:ph type="subTitle" idx="4"/>
          </p:nvPr>
        </p:nvSpPr>
        <p:spPr>
          <a:xfrm>
            <a:off x="1451200" y="4408963"/>
            <a:ext cx="26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7"/>
          <p:cNvSpPr txBox="1">
            <a:spLocks noGrp="1"/>
          </p:cNvSpPr>
          <p:nvPr>
            <p:ph type="subTitle" idx="5"/>
          </p:nvPr>
        </p:nvSpPr>
        <p:spPr>
          <a:xfrm>
            <a:off x="8073933" y="3872595"/>
            <a:ext cx="26872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6" name="Google Shape;316;p37"/>
          <p:cNvSpPr txBox="1">
            <a:spLocks noGrp="1"/>
          </p:cNvSpPr>
          <p:nvPr>
            <p:ph type="subTitle" idx="6"/>
          </p:nvPr>
        </p:nvSpPr>
        <p:spPr>
          <a:xfrm>
            <a:off x="8073933" y="4408963"/>
            <a:ext cx="26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35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18" name="Google Shape;318;p3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7"/>
          <p:cNvCxnSpPr/>
          <p:nvPr/>
        </p:nvCxnSpPr>
        <p:spPr>
          <a:xfrm>
            <a:off x="9912233" y="-1674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826812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2" name="Google Shape;322;p3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38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38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38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38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3706800" y="593367"/>
            <a:ext cx="477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8"/>
          <p:cNvSpPr txBox="1">
            <a:spLocks noGrp="1"/>
          </p:cNvSpPr>
          <p:nvPr>
            <p:ph type="subTitle" idx="1"/>
          </p:nvPr>
        </p:nvSpPr>
        <p:spPr>
          <a:xfrm>
            <a:off x="7075533" y="22802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ubTitle" idx="2"/>
          </p:nvPr>
        </p:nvSpPr>
        <p:spPr>
          <a:xfrm>
            <a:off x="7075533" y="28149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8"/>
          <p:cNvSpPr txBox="1">
            <a:spLocks noGrp="1"/>
          </p:cNvSpPr>
          <p:nvPr>
            <p:ph type="subTitle" idx="3"/>
          </p:nvPr>
        </p:nvSpPr>
        <p:spPr>
          <a:xfrm>
            <a:off x="1801667" y="22802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332" name="Google Shape;332;p38"/>
          <p:cNvSpPr txBox="1">
            <a:spLocks noGrp="1"/>
          </p:cNvSpPr>
          <p:nvPr>
            <p:ph type="subTitle" idx="4"/>
          </p:nvPr>
        </p:nvSpPr>
        <p:spPr>
          <a:xfrm>
            <a:off x="1801667" y="28149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38"/>
          <p:cNvSpPr txBox="1">
            <a:spLocks noGrp="1"/>
          </p:cNvSpPr>
          <p:nvPr>
            <p:ph type="subTitle" idx="5"/>
          </p:nvPr>
        </p:nvSpPr>
        <p:spPr>
          <a:xfrm>
            <a:off x="7075533" y="4736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334" name="Google Shape;334;p38"/>
          <p:cNvSpPr txBox="1">
            <a:spLocks noGrp="1"/>
          </p:cNvSpPr>
          <p:nvPr>
            <p:ph type="subTitle" idx="6"/>
          </p:nvPr>
        </p:nvSpPr>
        <p:spPr>
          <a:xfrm>
            <a:off x="7075533" y="5261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8"/>
          <p:cNvSpPr txBox="1">
            <a:spLocks noGrp="1"/>
          </p:cNvSpPr>
          <p:nvPr>
            <p:ph type="subTitle" idx="7"/>
          </p:nvPr>
        </p:nvSpPr>
        <p:spPr>
          <a:xfrm>
            <a:off x="1801667" y="4736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336" name="Google Shape;336;p38"/>
          <p:cNvSpPr txBox="1">
            <a:spLocks noGrp="1"/>
          </p:cNvSpPr>
          <p:nvPr>
            <p:ph type="subTitle" idx="8"/>
          </p:nvPr>
        </p:nvSpPr>
        <p:spPr>
          <a:xfrm>
            <a:off x="1801733" y="5261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title" idx="9" hasCustomPrompt="1"/>
          </p:nvPr>
        </p:nvSpPr>
        <p:spPr>
          <a:xfrm>
            <a:off x="1801667" y="1508567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38"/>
          <p:cNvSpPr txBox="1">
            <a:spLocks noGrp="1"/>
          </p:cNvSpPr>
          <p:nvPr>
            <p:ph type="title" idx="13" hasCustomPrompt="1"/>
          </p:nvPr>
        </p:nvSpPr>
        <p:spPr>
          <a:xfrm>
            <a:off x="7075533" y="1508567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38"/>
          <p:cNvSpPr txBox="1">
            <a:spLocks noGrp="1"/>
          </p:cNvSpPr>
          <p:nvPr>
            <p:ph type="title" idx="14" hasCustomPrompt="1"/>
          </p:nvPr>
        </p:nvSpPr>
        <p:spPr>
          <a:xfrm>
            <a:off x="1801733" y="3952751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0" name="Google Shape;340;p38"/>
          <p:cNvSpPr txBox="1">
            <a:spLocks noGrp="1"/>
          </p:cNvSpPr>
          <p:nvPr>
            <p:ph type="title" idx="15" hasCustomPrompt="1"/>
          </p:nvPr>
        </p:nvSpPr>
        <p:spPr>
          <a:xfrm>
            <a:off x="7075533" y="3952751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74866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>
            <a:spLocks noGrp="1"/>
          </p:cNvSpPr>
          <p:nvPr>
            <p:ph type="subTitle" idx="1"/>
          </p:nvPr>
        </p:nvSpPr>
        <p:spPr>
          <a:xfrm>
            <a:off x="4957767" y="4392265"/>
            <a:ext cx="21904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3" name="Google Shape;343;p39"/>
          <p:cNvSpPr txBox="1">
            <a:spLocks noGrp="1"/>
          </p:cNvSpPr>
          <p:nvPr>
            <p:ph type="subTitle" idx="2"/>
          </p:nvPr>
        </p:nvSpPr>
        <p:spPr>
          <a:xfrm>
            <a:off x="4823567" y="4938529"/>
            <a:ext cx="24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subTitle" idx="3"/>
          </p:nvPr>
        </p:nvSpPr>
        <p:spPr>
          <a:xfrm>
            <a:off x="1770700" y="4392265"/>
            <a:ext cx="21904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5" name="Google Shape;345;p39"/>
          <p:cNvSpPr txBox="1">
            <a:spLocks noGrp="1"/>
          </p:cNvSpPr>
          <p:nvPr>
            <p:ph type="subTitle" idx="4"/>
          </p:nvPr>
        </p:nvSpPr>
        <p:spPr>
          <a:xfrm>
            <a:off x="1636568" y="4938529"/>
            <a:ext cx="24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39"/>
          <p:cNvSpPr txBox="1">
            <a:spLocks noGrp="1"/>
          </p:cNvSpPr>
          <p:nvPr>
            <p:ph type="subTitle" idx="5"/>
          </p:nvPr>
        </p:nvSpPr>
        <p:spPr>
          <a:xfrm>
            <a:off x="8144733" y="4392265"/>
            <a:ext cx="21908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subTitle" idx="6"/>
          </p:nvPr>
        </p:nvSpPr>
        <p:spPr>
          <a:xfrm>
            <a:off x="8010733" y="4938529"/>
            <a:ext cx="24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425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49" name="Google Shape;349;p3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3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523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>
            <a:spLocks noGrp="1"/>
          </p:cNvSpPr>
          <p:nvPr>
            <p:ph type="subTitle" idx="1"/>
          </p:nvPr>
        </p:nvSpPr>
        <p:spPr>
          <a:xfrm>
            <a:off x="6333567" y="2176995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3" name="Google Shape;353;p40"/>
          <p:cNvSpPr txBox="1">
            <a:spLocks noGrp="1"/>
          </p:cNvSpPr>
          <p:nvPr>
            <p:ph type="subTitle" idx="2"/>
          </p:nvPr>
        </p:nvSpPr>
        <p:spPr>
          <a:xfrm>
            <a:off x="6333579" y="27133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40"/>
          <p:cNvSpPr txBox="1">
            <a:spLocks noGrp="1"/>
          </p:cNvSpPr>
          <p:nvPr>
            <p:ph type="subTitle" idx="3"/>
          </p:nvPr>
        </p:nvSpPr>
        <p:spPr>
          <a:xfrm>
            <a:off x="3075267" y="2176995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5" name="Google Shape;355;p40"/>
          <p:cNvSpPr txBox="1">
            <a:spLocks noGrp="1"/>
          </p:cNvSpPr>
          <p:nvPr>
            <p:ph type="subTitle" idx="4"/>
          </p:nvPr>
        </p:nvSpPr>
        <p:spPr>
          <a:xfrm>
            <a:off x="3075283" y="27133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40"/>
          <p:cNvSpPr txBox="1">
            <a:spLocks noGrp="1"/>
          </p:cNvSpPr>
          <p:nvPr>
            <p:ph type="subTitle" idx="5"/>
          </p:nvPr>
        </p:nvSpPr>
        <p:spPr>
          <a:xfrm>
            <a:off x="6333567" y="4083031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7" name="Google Shape;357;p40"/>
          <p:cNvSpPr txBox="1">
            <a:spLocks noGrp="1"/>
          </p:cNvSpPr>
          <p:nvPr>
            <p:ph type="subTitle" idx="6"/>
          </p:nvPr>
        </p:nvSpPr>
        <p:spPr>
          <a:xfrm>
            <a:off x="6333579" y="46280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40"/>
          <p:cNvSpPr txBox="1">
            <a:spLocks noGrp="1"/>
          </p:cNvSpPr>
          <p:nvPr>
            <p:ph type="subTitle" idx="7"/>
          </p:nvPr>
        </p:nvSpPr>
        <p:spPr>
          <a:xfrm>
            <a:off x="3075267" y="4083031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9" name="Google Shape;359;p40"/>
          <p:cNvSpPr txBox="1">
            <a:spLocks noGrp="1"/>
          </p:cNvSpPr>
          <p:nvPr>
            <p:ph type="subTitle" idx="8"/>
          </p:nvPr>
        </p:nvSpPr>
        <p:spPr>
          <a:xfrm>
            <a:off x="3075283" y="46280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40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371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61" name="Google Shape;361;p4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861750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oogle Shape;364;p4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4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" name="Google Shape;366;p41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p41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41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41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41"/>
          <p:cNvSpPr txBox="1">
            <a:spLocks noGrp="1"/>
          </p:cNvSpPr>
          <p:nvPr>
            <p:ph type="subTitle" idx="1"/>
          </p:nvPr>
        </p:nvSpPr>
        <p:spPr>
          <a:xfrm>
            <a:off x="971667" y="1483829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1" name="Google Shape;371;p41"/>
          <p:cNvSpPr txBox="1">
            <a:spLocks noGrp="1"/>
          </p:cNvSpPr>
          <p:nvPr>
            <p:ph type="subTitle" idx="2"/>
          </p:nvPr>
        </p:nvSpPr>
        <p:spPr>
          <a:xfrm>
            <a:off x="971683" y="2020199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41"/>
          <p:cNvSpPr txBox="1">
            <a:spLocks noGrp="1"/>
          </p:cNvSpPr>
          <p:nvPr>
            <p:ph type="subTitle" idx="3"/>
          </p:nvPr>
        </p:nvSpPr>
        <p:spPr>
          <a:xfrm>
            <a:off x="971667" y="2715181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4"/>
          </p:nvPr>
        </p:nvSpPr>
        <p:spPr>
          <a:xfrm>
            <a:off x="971683" y="326021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/>
          </p:nvPr>
        </p:nvSpPr>
        <p:spPr>
          <a:xfrm>
            <a:off x="2042200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5"/>
          </p:nvPr>
        </p:nvSpPr>
        <p:spPr>
          <a:xfrm>
            <a:off x="971667" y="3996300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subTitle" idx="6"/>
          </p:nvPr>
        </p:nvSpPr>
        <p:spPr>
          <a:xfrm>
            <a:off x="971683" y="4541332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21875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>
            <a:spLocks noGrp="1"/>
          </p:cNvSpPr>
          <p:nvPr>
            <p:ph type="title" hasCustomPrompt="1"/>
          </p:nvPr>
        </p:nvSpPr>
        <p:spPr>
          <a:xfrm>
            <a:off x="3457233" y="952800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42"/>
          <p:cNvSpPr txBox="1">
            <a:spLocks noGrp="1"/>
          </p:cNvSpPr>
          <p:nvPr>
            <p:ph type="subTitle" idx="1"/>
          </p:nvPr>
        </p:nvSpPr>
        <p:spPr>
          <a:xfrm>
            <a:off x="3153312" y="1795200"/>
            <a:ext cx="58856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42"/>
          <p:cNvSpPr txBox="1">
            <a:spLocks noGrp="1"/>
          </p:cNvSpPr>
          <p:nvPr>
            <p:ph type="title" idx="2" hasCustomPrompt="1"/>
          </p:nvPr>
        </p:nvSpPr>
        <p:spPr>
          <a:xfrm>
            <a:off x="3457233" y="2750700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7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42"/>
          <p:cNvSpPr txBox="1">
            <a:spLocks noGrp="1"/>
          </p:cNvSpPr>
          <p:nvPr>
            <p:ph type="subTitle" idx="3"/>
          </p:nvPr>
        </p:nvSpPr>
        <p:spPr>
          <a:xfrm>
            <a:off x="3153312" y="3593100"/>
            <a:ext cx="58856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title" idx="4" hasCustomPrompt="1"/>
          </p:nvPr>
        </p:nvSpPr>
        <p:spPr>
          <a:xfrm>
            <a:off x="3457233" y="4548600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7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83" name="Google Shape;383;p42"/>
          <p:cNvSpPr txBox="1">
            <a:spLocks noGrp="1"/>
          </p:cNvSpPr>
          <p:nvPr>
            <p:ph type="subTitle" idx="5"/>
          </p:nvPr>
        </p:nvSpPr>
        <p:spPr>
          <a:xfrm>
            <a:off x="3153267" y="5391000"/>
            <a:ext cx="58856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4" name="Google Shape;384;p4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4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99790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57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6718633" y="3401932"/>
            <a:ext cx="33148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6718633" y="3948267"/>
            <a:ext cx="3314800" cy="12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2257567" y="3401932"/>
            <a:ext cx="33148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2257567" y="3948267"/>
            <a:ext cx="3314800" cy="12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9247667" y="5241767"/>
            <a:ext cx="3399200" cy="180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481148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>
            <a:spLocks noGrp="1"/>
          </p:cNvSpPr>
          <p:nvPr>
            <p:ph type="subTitle" idx="1"/>
          </p:nvPr>
        </p:nvSpPr>
        <p:spPr>
          <a:xfrm>
            <a:off x="7600812" y="2779025"/>
            <a:ext cx="36860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8" name="Google Shape;388;p43"/>
          <p:cNvSpPr txBox="1">
            <a:spLocks noGrp="1"/>
          </p:cNvSpPr>
          <p:nvPr>
            <p:ph type="subTitle" idx="2"/>
          </p:nvPr>
        </p:nvSpPr>
        <p:spPr>
          <a:xfrm>
            <a:off x="7600828" y="3315392"/>
            <a:ext cx="368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43"/>
          <p:cNvSpPr txBox="1">
            <a:spLocks noGrp="1"/>
          </p:cNvSpPr>
          <p:nvPr>
            <p:ph type="subTitle" idx="3"/>
          </p:nvPr>
        </p:nvSpPr>
        <p:spPr>
          <a:xfrm>
            <a:off x="2631984" y="1202845"/>
            <a:ext cx="36860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90" name="Google Shape;390;p43"/>
          <p:cNvSpPr txBox="1">
            <a:spLocks noGrp="1"/>
          </p:cNvSpPr>
          <p:nvPr>
            <p:ph type="subTitle" idx="4"/>
          </p:nvPr>
        </p:nvSpPr>
        <p:spPr>
          <a:xfrm>
            <a:off x="2631984" y="1739213"/>
            <a:ext cx="368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43"/>
          <p:cNvSpPr txBox="1">
            <a:spLocks noGrp="1"/>
          </p:cNvSpPr>
          <p:nvPr>
            <p:ph type="subTitle" idx="5"/>
          </p:nvPr>
        </p:nvSpPr>
        <p:spPr>
          <a:xfrm>
            <a:off x="2631984" y="4387833"/>
            <a:ext cx="36860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92" name="Google Shape;392;p43"/>
          <p:cNvSpPr txBox="1">
            <a:spLocks noGrp="1"/>
          </p:cNvSpPr>
          <p:nvPr>
            <p:ph type="subTitle" idx="6"/>
          </p:nvPr>
        </p:nvSpPr>
        <p:spPr>
          <a:xfrm>
            <a:off x="2631984" y="4932865"/>
            <a:ext cx="368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3" name="Google Shape;393;p4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4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43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43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Google Shape;397;p43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43"/>
          <p:cNvSpPr txBox="1">
            <a:spLocks noGrp="1"/>
          </p:cNvSpPr>
          <p:nvPr>
            <p:ph type="title" hasCustomPrompt="1"/>
          </p:nvPr>
        </p:nvSpPr>
        <p:spPr>
          <a:xfrm>
            <a:off x="977333" y="1485933"/>
            <a:ext cx="1490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9" name="Google Shape;399;p43"/>
          <p:cNvSpPr txBox="1">
            <a:spLocks noGrp="1"/>
          </p:cNvSpPr>
          <p:nvPr>
            <p:ph type="title" idx="7" hasCustomPrompt="1"/>
          </p:nvPr>
        </p:nvSpPr>
        <p:spPr>
          <a:xfrm>
            <a:off x="977333" y="4670900"/>
            <a:ext cx="1490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43"/>
          <p:cNvSpPr txBox="1">
            <a:spLocks noGrp="1"/>
          </p:cNvSpPr>
          <p:nvPr>
            <p:ph type="title" idx="8" hasCustomPrompt="1"/>
          </p:nvPr>
        </p:nvSpPr>
        <p:spPr>
          <a:xfrm>
            <a:off x="5921336" y="3035317"/>
            <a:ext cx="1490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255474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>
            <a:spLocks noGrp="1"/>
          </p:cNvSpPr>
          <p:nvPr>
            <p:ph type="title"/>
          </p:nvPr>
        </p:nvSpPr>
        <p:spPr>
          <a:xfrm>
            <a:off x="1071667" y="2720661"/>
            <a:ext cx="54500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44"/>
          <p:cNvSpPr txBox="1">
            <a:spLocks noGrp="1"/>
          </p:cNvSpPr>
          <p:nvPr>
            <p:ph type="subTitle" idx="1"/>
          </p:nvPr>
        </p:nvSpPr>
        <p:spPr>
          <a:xfrm>
            <a:off x="1071667" y="3591367"/>
            <a:ext cx="4212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4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4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268897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5986867" y="2730300"/>
            <a:ext cx="4485600" cy="8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408" name="Google Shape;408;p45"/>
          <p:cNvSpPr txBox="1">
            <a:spLocks noGrp="1"/>
          </p:cNvSpPr>
          <p:nvPr>
            <p:ph type="subTitle" idx="1"/>
          </p:nvPr>
        </p:nvSpPr>
        <p:spPr>
          <a:xfrm>
            <a:off x="6474067" y="3593100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endParaRPr/>
          </a:p>
        </p:txBody>
      </p:sp>
      <p:cxnSp>
        <p:nvCxnSpPr>
          <p:cNvPr id="409" name="Google Shape;409;p4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4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135744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subTitle" idx="1"/>
          </p:nvPr>
        </p:nvSpPr>
        <p:spPr>
          <a:xfrm>
            <a:off x="950967" y="1938033"/>
            <a:ext cx="9881600" cy="3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7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4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60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14" name="Google Shape;414;p4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9029533" y="4884600"/>
            <a:ext cx="3764400" cy="2177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487158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4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4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47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47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47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p47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" name="Google Shape;424;p47"/>
          <p:cNvSpPr txBox="1">
            <a:spLocks noGrp="1"/>
          </p:cNvSpPr>
          <p:nvPr>
            <p:ph type="title"/>
          </p:nvPr>
        </p:nvSpPr>
        <p:spPr>
          <a:xfrm>
            <a:off x="2042200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1"/>
          </p:nvPr>
        </p:nvSpPr>
        <p:spPr>
          <a:xfrm>
            <a:off x="6033584" y="2050217"/>
            <a:ext cx="5276800" cy="3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7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subTitle" idx="2"/>
          </p:nvPr>
        </p:nvSpPr>
        <p:spPr>
          <a:xfrm>
            <a:off x="881617" y="2050217"/>
            <a:ext cx="5276800" cy="3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7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23277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 txBox="1">
            <a:spLocks noGrp="1"/>
          </p:cNvSpPr>
          <p:nvPr>
            <p:ph type="subTitle" idx="1"/>
          </p:nvPr>
        </p:nvSpPr>
        <p:spPr>
          <a:xfrm>
            <a:off x="6421433" y="4821833"/>
            <a:ext cx="392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9" name="Google Shape;429;p48"/>
          <p:cNvSpPr txBox="1">
            <a:spLocks noGrp="1"/>
          </p:cNvSpPr>
          <p:nvPr>
            <p:ph type="subTitle" idx="2"/>
          </p:nvPr>
        </p:nvSpPr>
        <p:spPr>
          <a:xfrm>
            <a:off x="6421600" y="5275167"/>
            <a:ext cx="3922400" cy="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48"/>
          <p:cNvSpPr txBox="1">
            <a:spLocks noGrp="1"/>
          </p:cNvSpPr>
          <p:nvPr>
            <p:ph type="subTitle" idx="3"/>
          </p:nvPr>
        </p:nvSpPr>
        <p:spPr>
          <a:xfrm>
            <a:off x="1847772" y="4821833"/>
            <a:ext cx="392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4"/>
          </p:nvPr>
        </p:nvSpPr>
        <p:spPr>
          <a:xfrm>
            <a:off x="1848033" y="5275167"/>
            <a:ext cx="3922400" cy="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363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33" name="Google Shape;433;p4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" name="Google Shape;434;p4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27919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9"/>
          <p:cNvSpPr txBox="1">
            <a:spLocks noGrp="1"/>
          </p:cNvSpPr>
          <p:nvPr>
            <p:ph type="title"/>
          </p:nvPr>
        </p:nvSpPr>
        <p:spPr>
          <a:xfrm>
            <a:off x="1659000" y="593367"/>
            <a:ext cx="88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37" name="Google Shape;437;p49"/>
          <p:cNvSpPr txBox="1">
            <a:spLocks noGrp="1"/>
          </p:cNvSpPr>
          <p:nvPr>
            <p:ph type="subTitle" idx="1"/>
          </p:nvPr>
        </p:nvSpPr>
        <p:spPr>
          <a:xfrm>
            <a:off x="4678667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8" name="Google Shape;438;p49"/>
          <p:cNvSpPr txBox="1">
            <a:spLocks noGrp="1"/>
          </p:cNvSpPr>
          <p:nvPr>
            <p:ph type="subTitle" idx="2"/>
          </p:nvPr>
        </p:nvSpPr>
        <p:spPr>
          <a:xfrm>
            <a:off x="4678700" y="5086600"/>
            <a:ext cx="2834800" cy="11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49"/>
          <p:cNvSpPr txBox="1">
            <a:spLocks noGrp="1"/>
          </p:cNvSpPr>
          <p:nvPr>
            <p:ph type="subTitle" idx="3"/>
          </p:nvPr>
        </p:nvSpPr>
        <p:spPr>
          <a:xfrm>
            <a:off x="12707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0" name="Google Shape;440;p49"/>
          <p:cNvSpPr txBox="1">
            <a:spLocks noGrp="1"/>
          </p:cNvSpPr>
          <p:nvPr>
            <p:ph type="subTitle" idx="4"/>
          </p:nvPr>
        </p:nvSpPr>
        <p:spPr>
          <a:xfrm>
            <a:off x="1270833" y="5086601"/>
            <a:ext cx="2834800" cy="11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49"/>
          <p:cNvSpPr txBox="1">
            <a:spLocks noGrp="1"/>
          </p:cNvSpPr>
          <p:nvPr>
            <p:ph type="subTitle" idx="5"/>
          </p:nvPr>
        </p:nvSpPr>
        <p:spPr>
          <a:xfrm>
            <a:off x="80865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2" name="Google Shape;442;p49"/>
          <p:cNvSpPr txBox="1">
            <a:spLocks noGrp="1"/>
          </p:cNvSpPr>
          <p:nvPr>
            <p:ph type="subTitle" idx="6"/>
          </p:nvPr>
        </p:nvSpPr>
        <p:spPr>
          <a:xfrm>
            <a:off x="8086500" y="5086600"/>
            <a:ext cx="2834800" cy="11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43" name="Google Shape;443;p4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4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49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826613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p5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5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970022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5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52"/>
          <p:cNvCxnSpPr/>
          <p:nvPr/>
        </p:nvCxnSpPr>
        <p:spPr>
          <a:xfrm>
            <a:off x="9912233" y="-1674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52"/>
          <p:cNvCxnSpPr/>
          <p:nvPr/>
        </p:nvCxnSpPr>
        <p:spPr>
          <a:xfrm>
            <a:off x="-196367" y="52579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437913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5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9029533" y="4884600"/>
            <a:ext cx="3764400" cy="2177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05353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99276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5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5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54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54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54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54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6517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996667" y="1910733"/>
            <a:ext cx="2450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2996667" y="2386733"/>
            <a:ext cx="6880400" cy="3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572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03444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496667" y="1430667"/>
            <a:ext cx="9198800" cy="3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9457667" y="5246767"/>
            <a:ext cx="3110400" cy="179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560600" y="-162133"/>
            <a:ext cx="3110400" cy="179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39056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1194600" y="2242667"/>
            <a:ext cx="5129600" cy="3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57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7900600" y="3730000"/>
            <a:ext cx="4504000" cy="328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0618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950967" y="589236"/>
            <a:ext cx="4742800" cy="1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endParaRPr/>
          </a:p>
        </p:txBody>
      </p:sp>
      <p:cxnSp>
        <p:nvCxnSpPr>
          <p:cNvPr id="62" name="Google Shape;62;p1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8193300" y="4138300"/>
            <a:ext cx="4157600" cy="2934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2146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00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43933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10" r:id="rId47"/>
    <p:sldLayoutId id="2147483711" r:id="rId48"/>
    <p:sldLayoutId id="2147483712" r:id="rId49"/>
    <p:sldLayoutId id="2147483713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5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comments" Target="../comments/commen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ctrTitle"/>
          </p:nvPr>
        </p:nvSpPr>
        <p:spPr>
          <a:xfrm>
            <a:off x="599440" y="1766000"/>
            <a:ext cx="10205993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b="1" dirty="0"/>
              <a:t>MLB</a:t>
            </a:r>
            <a:r>
              <a:rPr lang="ko-KR" altLang="en-US" b="1" dirty="0"/>
              <a:t> 투수 </a:t>
            </a:r>
            <a:r>
              <a:rPr lang="ko-KR" altLang="en-US" b="1" dirty="0" err="1"/>
              <a:t>구종</a:t>
            </a:r>
            <a:r>
              <a:rPr lang="ko-KR" altLang="en-US" b="1" dirty="0"/>
              <a:t> 예측</a:t>
            </a:r>
            <a:endParaRPr b="1" dirty="0"/>
          </a:p>
        </p:txBody>
      </p:sp>
      <p:sp>
        <p:nvSpPr>
          <p:cNvPr id="489" name="Google Shape;489;p60"/>
          <p:cNvSpPr txBox="1">
            <a:spLocks noGrp="1"/>
          </p:cNvSpPr>
          <p:nvPr>
            <p:ph type="subTitle" idx="1"/>
          </p:nvPr>
        </p:nvSpPr>
        <p:spPr>
          <a:xfrm>
            <a:off x="1386667" y="4502800"/>
            <a:ext cx="9418800" cy="58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ko-KR" altLang="en-US" sz="2800" dirty="0">
                <a:solidFill>
                  <a:schemeClr val="dk1"/>
                </a:solidFill>
              </a:rPr>
              <a:t>컴퓨터인공지능학부 </a:t>
            </a:r>
            <a:r>
              <a:rPr lang="en-US" altLang="ko-KR" sz="2800" dirty="0">
                <a:solidFill>
                  <a:schemeClr val="dk1"/>
                </a:solidFill>
              </a:rPr>
              <a:t>202312689</a:t>
            </a:r>
            <a:r>
              <a:rPr lang="ko-KR" altLang="en-US" sz="2800" dirty="0">
                <a:solidFill>
                  <a:schemeClr val="dk1"/>
                </a:solidFill>
              </a:rPr>
              <a:t> 박영주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모델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80BC94-4A8E-396C-6CB9-2C56F6518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33" y="1698171"/>
            <a:ext cx="7097393" cy="4449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2749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XGBoost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29D2A4-0B7A-6F40-409C-7338D0B15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484" y="2194378"/>
            <a:ext cx="4299959" cy="304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45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모델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80BC94-4A8E-396C-6CB9-2C56F65187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3233" y="1886101"/>
            <a:ext cx="6266496" cy="38275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274980"/>
            <a:ext cx="209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AutoGluon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T</a:t>
            </a:r>
            <a:r>
              <a:rPr kumimoji="1" lang="en-US" altLang="ko-KR" dirty="0" err="1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abular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89923E-A40A-43A6-6864-0CC503AB8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625" y="2538700"/>
            <a:ext cx="53721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62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모델</a:t>
            </a:r>
            <a:r>
              <a:rPr lang="en-US" altLang="ko-KR" sz="4000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466518" y="128542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Ensemble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257764-6AA4-8A8D-CCD8-7F85998A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77080"/>
            <a:ext cx="7772400" cy="11038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815204-A0D2-4B2E-F0CA-CE01288B755E}"/>
                  </a:ext>
                </a:extLst>
              </p:cNvPr>
              <p:cNvSpPr txBox="1"/>
              <p:nvPr/>
            </p:nvSpPr>
            <p:spPr>
              <a:xfrm>
                <a:off x="2057400" y="2034528"/>
                <a:ext cx="6629399" cy="994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2800" i="1" smtClean="0"/>
                          </m:ctrlPr>
                        </m:sSubPr>
                        <m:e>
                          <m:r>
                            <a:rPr lang="en-US" altLang="ko-KR" sz="2800" i="1"/>
                            <m:t>𝑃</m:t>
                          </m:r>
                        </m:e>
                        <m:sub>
                          <m:r>
                            <a:rPr lang="en-US" altLang="ko-KR" sz="2800" i="1"/>
                            <m:t>𝑓𝑖𝑛𝑎𝑙</m:t>
                          </m:r>
                        </m:sub>
                      </m:sSub>
                      <m:r>
                        <a:rPr lang="en-US" altLang="ko-KR" sz="2800" i="1"/>
                        <m:t>=</m:t>
                      </m:r>
                      <m:sSub>
                        <m:sSubPr>
                          <m:ctrlPr>
                            <a:rPr lang="ko-KR" altLang="ko-KR" sz="2800" i="1"/>
                          </m:ctrlPr>
                        </m:sSubPr>
                        <m:e>
                          <m:r>
                            <a:rPr lang="en-US" altLang="ko-KR" sz="2800" i="1"/>
                            <m:t>𝜔</m:t>
                          </m:r>
                        </m:e>
                        <m:sub>
                          <m:r>
                            <a:rPr lang="en-US" altLang="ko-KR" sz="2800" i="1"/>
                            <m:t>𝑥𝑔𝑏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/>
                        <m:t>×</m:t>
                      </m:r>
                      <m:sSub>
                        <m:sSubPr>
                          <m:ctrlPr>
                            <a:rPr lang="ko-KR" altLang="ko-KR" sz="2800" i="1"/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i="1"/>
                            <m:t>𝑃</m:t>
                          </m:r>
                        </m:e>
                        <m:sub>
                          <m:r>
                            <a:rPr lang="en-US" altLang="ko-KR" sz="2800" i="1"/>
                            <m:t>𝑥𝑔𝑏</m:t>
                          </m:r>
                        </m:sub>
                      </m:sSub>
                      <m:r>
                        <a:rPr lang="en-US" altLang="ko-KR" sz="2800" i="1"/>
                        <m:t>+</m:t>
                      </m:r>
                      <m:sSub>
                        <m:sSubPr>
                          <m:ctrlPr>
                            <a:rPr lang="ko-KR" altLang="ko-KR" sz="2800" i="1"/>
                          </m:ctrlPr>
                        </m:sSubPr>
                        <m:e>
                          <m:r>
                            <a:rPr lang="en-US" altLang="ko-KR" sz="2800" i="1"/>
                            <m:t>𝜔</m:t>
                          </m:r>
                        </m:e>
                        <m:sub>
                          <m:r>
                            <a:rPr lang="en-US" altLang="ko-KR" sz="2800" i="1"/>
                            <m:t>𝑎𝑔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/>
                        <m:t>×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ko-KR" altLang="ko-KR" sz="2800" i="1"/>
                          </m:ctrlPr>
                        </m:sSubPr>
                        <m:e>
                          <m:r>
                            <a:rPr lang="en-US" altLang="ko-KR" sz="2800" i="1"/>
                            <m:t>𝑃</m:t>
                          </m:r>
                        </m:e>
                        <m:sub>
                          <m:r>
                            <a:rPr lang="en-US" altLang="ko-KR" sz="2800" i="1"/>
                            <m:t>𝑎𝑔</m:t>
                          </m:r>
                        </m:sub>
                      </m:sSub>
                    </m:oMath>
                  </m:oMathPara>
                </a14:m>
                <a:endParaRPr lang="ko-KR" altLang="ko-KR" sz="2800" dirty="0"/>
              </a:p>
              <a:p>
                <a:endParaRPr lang="ko-KR" alt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815204-A0D2-4B2E-F0CA-CE01288B7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034528"/>
                <a:ext cx="6629399" cy="9949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105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실험 결과</a:t>
            </a:r>
            <a:r>
              <a:rPr lang="en-US" altLang="ko-KR" sz="4000" b="1" dirty="0"/>
              <a:t> </a:t>
            </a:r>
            <a:r>
              <a:rPr lang="en-US" altLang="ko-KR" sz="4000" dirty="0"/>
              <a:t>(F1- Score)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56821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Model 1 Ensemble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879EEE-2752-CFA7-14F1-8C14DECCE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707761"/>
              </p:ext>
            </p:extLst>
          </p:nvPr>
        </p:nvGraphicFramePr>
        <p:xfrm>
          <a:off x="303233" y="2063420"/>
          <a:ext cx="4800600" cy="32436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9250">
                  <a:extLst>
                    <a:ext uri="{9D8B030D-6E8A-4147-A177-3AD203B41FA5}">
                      <a16:colId xmlns:a16="http://schemas.microsoft.com/office/drawing/2014/main" val="900676090"/>
                    </a:ext>
                  </a:extLst>
                </a:gridCol>
                <a:gridCol w="1174750">
                  <a:extLst>
                    <a:ext uri="{9D8B030D-6E8A-4147-A177-3AD203B41FA5}">
                      <a16:colId xmlns:a16="http://schemas.microsoft.com/office/drawing/2014/main" val="1447836706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295707594"/>
                    </a:ext>
                  </a:extLst>
                </a:gridCol>
                <a:gridCol w="1073150">
                  <a:extLst>
                    <a:ext uri="{9D8B030D-6E8A-4147-A177-3AD203B41FA5}">
                      <a16:colId xmlns:a16="http://schemas.microsoft.com/office/drawing/2014/main" val="2551912588"/>
                    </a:ext>
                  </a:extLst>
                </a:gridCol>
              </a:tblGrid>
              <a:tr h="577759">
                <a:tc>
                  <a:txBody>
                    <a:bodyPr/>
                    <a:lstStyle/>
                    <a:p>
                      <a:pPr algn="ctr" latinLnBrk="0"/>
                      <a:r>
                        <a:rPr lang="ko-KR" sz="1800" kern="0">
                          <a:effectLst/>
                        </a:rPr>
                        <a:t>구종</a:t>
                      </a:r>
                      <a:r>
                        <a:rPr lang="en-US" sz="1800" kern="0">
                          <a:effectLst/>
                        </a:rPr>
                        <a:t> (Class)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Precision </a:t>
                      </a:r>
                    </a:p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(</a:t>
                      </a:r>
                      <a:r>
                        <a:rPr lang="ko-KR" sz="1800" kern="0" dirty="0">
                          <a:effectLst/>
                        </a:rPr>
                        <a:t>정밀도</a:t>
                      </a:r>
                      <a:r>
                        <a:rPr lang="en-US" sz="1800" kern="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Recall </a:t>
                      </a:r>
                    </a:p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(</a:t>
                      </a:r>
                      <a:r>
                        <a:rPr lang="ko-KR" sz="1800" kern="0" dirty="0" err="1">
                          <a:effectLst/>
                        </a:rPr>
                        <a:t>재현율</a:t>
                      </a:r>
                      <a:r>
                        <a:rPr lang="en-US" sz="1800" kern="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F1-Score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30302881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CU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0.17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0.12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0.14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25029261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FC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0.18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0.10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0.13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56276524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FF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0.44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0.54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0.49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90617752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FS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0.39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0.48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0.43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45438362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SI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0.23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0.16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0.19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44687576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SL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0.20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0.05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0.08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39010390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Accuracy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0.36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26527037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Macro Avg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0.27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0.24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0.24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13292045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Weighted Avg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0.33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0.36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0.33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9541537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7488D57-ABAD-7B9E-F36E-E8750AE98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9509"/>
              </p:ext>
            </p:extLst>
          </p:nvPr>
        </p:nvGraphicFramePr>
        <p:xfrm>
          <a:off x="5513166" y="2063420"/>
          <a:ext cx="5630862" cy="2571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05025">
                  <a:extLst>
                    <a:ext uri="{9D8B030D-6E8A-4147-A177-3AD203B41FA5}">
                      <a16:colId xmlns:a16="http://schemas.microsoft.com/office/drawing/2014/main" val="982959159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1998923950"/>
                    </a:ext>
                  </a:extLst>
                </a:gridCol>
                <a:gridCol w="1033462">
                  <a:extLst>
                    <a:ext uri="{9D8B030D-6E8A-4147-A177-3AD203B41FA5}">
                      <a16:colId xmlns:a16="http://schemas.microsoft.com/office/drawing/2014/main" val="2435482368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664306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 dirty="0" err="1">
                          <a:effectLst/>
                        </a:rPr>
                        <a:t>구종</a:t>
                      </a:r>
                      <a:r>
                        <a:rPr lang="ko-KR" sz="2000" kern="100" dirty="0">
                          <a:effectLst/>
                        </a:rPr>
                        <a:t> 그룹</a:t>
                      </a:r>
                      <a:r>
                        <a:rPr lang="en-US" sz="2000" kern="100" dirty="0">
                          <a:effectLst/>
                        </a:rPr>
                        <a:t> (Class)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Precision </a:t>
                      </a:r>
                    </a:p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(</a:t>
                      </a:r>
                      <a:r>
                        <a:rPr lang="ko-KR" sz="2000" kern="100" dirty="0">
                          <a:effectLst/>
                        </a:rPr>
                        <a:t>정밀도</a:t>
                      </a:r>
                      <a:r>
                        <a:rPr lang="en-US" sz="2000" kern="100" dirty="0">
                          <a:effectLst/>
                        </a:rPr>
                        <a:t>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Recall </a:t>
                      </a:r>
                    </a:p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(</a:t>
                      </a:r>
                      <a:r>
                        <a:rPr lang="ko-KR" sz="2000" kern="100" dirty="0" err="1">
                          <a:effectLst/>
                        </a:rPr>
                        <a:t>재현율</a:t>
                      </a:r>
                      <a:r>
                        <a:rPr lang="en-US" sz="2000" kern="100" dirty="0">
                          <a:effectLst/>
                        </a:rPr>
                        <a:t>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F1-Score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37743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Breaking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0.19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0.10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0.06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4837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Fastball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0.58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0.78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0.67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07484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Offspeed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0.45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50041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Accuracy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2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2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0.53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51883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Macro Avg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58463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Weighted Avg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0.47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0.48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0.53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818553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0435747-1066-AFDD-074B-D7D0D2254176}"/>
              </a:ext>
            </a:extLst>
          </p:cNvPr>
          <p:cNvSpPr txBox="1"/>
          <p:nvPr/>
        </p:nvSpPr>
        <p:spPr>
          <a:xfrm>
            <a:off x="5513166" y="1568218"/>
            <a:ext cx="620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Model 2 Ensemble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41929B-6A80-C297-9CBD-A06C02407236}"/>
              </a:ext>
            </a:extLst>
          </p:cNvPr>
          <p:cNvSpPr/>
          <p:nvPr/>
        </p:nvSpPr>
        <p:spPr>
          <a:xfrm>
            <a:off x="4030824" y="4404049"/>
            <a:ext cx="1073009" cy="320351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EB332F-4BE3-373D-A123-EDC3B45DBC1E}"/>
              </a:ext>
            </a:extLst>
          </p:cNvPr>
          <p:cNvSpPr/>
          <p:nvPr/>
        </p:nvSpPr>
        <p:spPr>
          <a:xfrm>
            <a:off x="9956800" y="3685249"/>
            <a:ext cx="1172937" cy="320351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53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실험 결과</a:t>
            </a:r>
            <a:r>
              <a:rPr lang="en-US" altLang="ko-KR" sz="4000" b="1" dirty="0"/>
              <a:t> </a:t>
            </a:r>
            <a:r>
              <a:rPr lang="en-US" altLang="ko-KR" sz="4000" dirty="0"/>
              <a:t>(Confusion Matrix)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418306" y="1467080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Model 1 Ensemble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95DA0EB-CA96-D09D-EBEE-B44F39817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338" y="2028512"/>
            <a:ext cx="4375190" cy="38601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6F32EE-78A1-DAEF-62F8-8B234C844089}"/>
              </a:ext>
            </a:extLst>
          </p:cNvPr>
          <p:cNvSpPr txBox="1"/>
          <p:nvPr/>
        </p:nvSpPr>
        <p:spPr>
          <a:xfrm>
            <a:off x="6703338" y="1467080"/>
            <a:ext cx="620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Model 2 Ensemble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0A59BC-669B-9EDB-0981-1AB82BD0C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4" y="2028512"/>
            <a:ext cx="4375191" cy="386941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926930-0B33-7A6B-26FA-62DF7288EA94}"/>
              </a:ext>
            </a:extLst>
          </p:cNvPr>
          <p:cNvSpPr/>
          <p:nvPr/>
        </p:nvSpPr>
        <p:spPr>
          <a:xfrm>
            <a:off x="2120901" y="2269593"/>
            <a:ext cx="520700" cy="1032407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6DCE1D-1CF5-506A-EA20-B6763229A8A7}"/>
              </a:ext>
            </a:extLst>
          </p:cNvPr>
          <p:cNvSpPr/>
          <p:nvPr/>
        </p:nvSpPr>
        <p:spPr>
          <a:xfrm>
            <a:off x="2120901" y="3831693"/>
            <a:ext cx="520700" cy="499007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67C6F7-524D-F0C5-055D-DEF120D82B6B}"/>
              </a:ext>
            </a:extLst>
          </p:cNvPr>
          <p:cNvSpPr/>
          <p:nvPr/>
        </p:nvSpPr>
        <p:spPr>
          <a:xfrm>
            <a:off x="2641601" y="3332686"/>
            <a:ext cx="520700" cy="499007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21E4E4-9176-97BA-A77E-237311054C9A}"/>
              </a:ext>
            </a:extLst>
          </p:cNvPr>
          <p:cNvSpPr/>
          <p:nvPr/>
        </p:nvSpPr>
        <p:spPr>
          <a:xfrm>
            <a:off x="2641601" y="2304163"/>
            <a:ext cx="520700" cy="499007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386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실험 결과 </a:t>
            </a:r>
            <a:r>
              <a:rPr lang="en-US" altLang="ko-KR" sz="4000" dirty="0"/>
              <a:t>(</a:t>
            </a:r>
            <a:r>
              <a:rPr lang="ko-KR" altLang="en-US" sz="4000" dirty="0"/>
              <a:t>볼카운트별 예측 정확도</a:t>
            </a:r>
            <a:r>
              <a:rPr lang="en-US" altLang="ko-KR" sz="4000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46708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Model 1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6F32EE-78A1-DAEF-62F8-8B234C844089}"/>
              </a:ext>
            </a:extLst>
          </p:cNvPr>
          <p:cNvSpPr txBox="1"/>
          <p:nvPr/>
        </p:nvSpPr>
        <p:spPr>
          <a:xfrm>
            <a:off x="6303928" y="1467080"/>
            <a:ext cx="620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Model 2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AEC1904-AD1A-2990-F0F3-8C824994F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827265"/>
              </p:ext>
            </p:extLst>
          </p:nvPr>
        </p:nvGraphicFramePr>
        <p:xfrm>
          <a:off x="303233" y="1836412"/>
          <a:ext cx="4838700" cy="44538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0450">
                  <a:extLst>
                    <a:ext uri="{9D8B030D-6E8A-4147-A177-3AD203B41FA5}">
                      <a16:colId xmlns:a16="http://schemas.microsoft.com/office/drawing/2014/main" val="2272231132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4170209829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121251909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19578165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800" kern="100" dirty="0">
                          <a:effectLst/>
                        </a:rPr>
                        <a:t>볼카운트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(Count)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 err="1">
                          <a:effectLst/>
                        </a:rPr>
                        <a:t>XGBoost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>
                          <a:effectLst/>
                        </a:rPr>
                        <a:t>단일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 err="1">
                          <a:effectLst/>
                        </a:rPr>
                        <a:t>AutoGluon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>
                          <a:effectLst/>
                        </a:rPr>
                        <a:t>단일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800" kern="100" dirty="0">
                          <a:effectLst/>
                        </a:rPr>
                        <a:t>앙상블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(Ensemble)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34094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0-0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0.415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0.410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0.431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26298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0-1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0.261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0.341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0.307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14338621"/>
                  </a:ext>
                </a:extLst>
              </a:tr>
              <a:tr h="95336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0-2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0.378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0.568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0.459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91190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1-0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0.443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0.311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0.344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26557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1-1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0.231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0.292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0.246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35790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1-2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0.306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0.371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0.323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66150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2-0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0.583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0.583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0.542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75080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2-1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0.276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0.172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0.276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88043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2-2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0.222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0.333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0.241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869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3-0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0.667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0.333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0.500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72815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3-1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0.154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0.308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0.231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73572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3-2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0.379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0.414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0.448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3205040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C0791FC-D749-6838-1886-276A7E530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830080"/>
              </p:ext>
            </p:extLst>
          </p:nvPr>
        </p:nvGraphicFramePr>
        <p:xfrm>
          <a:off x="6303928" y="1836412"/>
          <a:ext cx="5364162" cy="45148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4750">
                  <a:extLst>
                    <a:ext uri="{9D8B030D-6E8A-4147-A177-3AD203B41FA5}">
                      <a16:colId xmlns:a16="http://schemas.microsoft.com/office/drawing/2014/main" val="3426352468"/>
                    </a:ext>
                  </a:extLst>
                </a:gridCol>
                <a:gridCol w="1246187">
                  <a:extLst>
                    <a:ext uri="{9D8B030D-6E8A-4147-A177-3AD203B41FA5}">
                      <a16:colId xmlns:a16="http://schemas.microsoft.com/office/drawing/2014/main" val="2502378931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1786969973"/>
                    </a:ext>
                  </a:extLst>
                </a:gridCol>
                <a:gridCol w="1471612">
                  <a:extLst>
                    <a:ext uri="{9D8B030D-6E8A-4147-A177-3AD203B41FA5}">
                      <a16:colId xmlns:a16="http://schemas.microsoft.com/office/drawing/2014/main" val="24020017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 dirty="0">
                          <a:effectLst/>
                        </a:rPr>
                        <a:t>볼카운트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(Count)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 err="1">
                          <a:effectLst/>
                        </a:rPr>
                        <a:t>XGBoost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(</a:t>
                      </a:r>
                      <a:r>
                        <a:rPr lang="ko-KR" sz="2000" kern="100" dirty="0">
                          <a:effectLst/>
                        </a:rPr>
                        <a:t>단일</a:t>
                      </a:r>
                      <a:r>
                        <a:rPr lang="en-US" sz="2000" kern="100" dirty="0">
                          <a:effectLst/>
                        </a:rPr>
                        <a:t>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 err="1">
                          <a:effectLst/>
                        </a:rPr>
                        <a:t>AutoGluon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(</a:t>
                      </a:r>
                      <a:r>
                        <a:rPr lang="ko-KR" sz="2000" kern="100" dirty="0">
                          <a:effectLst/>
                        </a:rPr>
                        <a:t>단일</a:t>
                      </a:r>
                      <a:r>
                        <a:rPr lang="en-US" sz="2000" kern="100" dirty="0">
                          <a:effectLst/>
                        </a:rPr>
                        <a:t>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 dirty="0">
                          <a:effectLst/>
                        </a:rPr>
                        <a:t>앙상블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(Ensemble)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37137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0-0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0.550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0.568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0.568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21581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0-1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0.461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0.472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0.483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89643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0-2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0.436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0.590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0.487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89361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1-0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0.521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0.549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0.549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43924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1-1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0.415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0.523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0.446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4998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1-2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0.351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0.404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0.368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53503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2-0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0.600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0.750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0.700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3399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2-1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0.725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0.775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0.775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46281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2-2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0.309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0.364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0.309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32563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3-0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1.000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1.000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1.000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48233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3-1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0.762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0.857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0.810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75072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3-2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0.531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0.656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0.562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1810449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3F768FD-40C8-8529-4AC1-247C1F1CF737}"/>
              </a:ext>
            </a:extLst>
          </p:cNvPr>
          <p:cNvSpPr/>
          <p:nvPr/>
        </p:nvSpPr>
        <p:spPr>
          <a:xfrm>
            <a:off x="3835399" y="1836412"/>
            <a:ext cx="1306533" cy="4453890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0BF276-1D48-2D11-9791-959878C4E2D5}"/>
              </a:ext>
            </a:extLst>
          </p:cNvPr>
          <p:cNvSpPr/>
          <p:nvPr/>
        </p:nvSpPr>
        <p:spPr>
          <a:xfrm>
            <a:off x="10213041" y="1836412"/>
            <a:ext cx="1455049" cy="4510208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890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심층 분석</a:t>
            </a:r>
            <a:r>
              <a:rPr lang="en-US" altLang="ko-KR" sz="4000" dirty="0"/>
              <a:t>(</a:t>
            </a:r>
            <a:r>
              <a:rPr lang="ko-KR" altLang="en-US" sz="4000" dirty="0"/>
              <a:t>볼카운트 </a:t>
            </a:r>
            <a:r>
              <a:rPr lang="en-US" altLang="ko-KR" sz="4000" dirty="0"/>
              <a:t>&amp;</a:t>
            </a:r>
            <a:r>
              <a:rPr lang="ko-KR" altLang="en-US" sz="4000" dirty="0"/>
              <a:t> 위기 관리</a:t>
            </a:r>
            <a:r>
              <a:rPr lang="en-US" altLang="ko-KR" sz="4000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23607" y="156868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1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E063F1-C735-F2B4-DC6E-27923F2E7D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10"/>
          <a:stretch/>
        </p:blipFill>
        <p:spPr bwMode="auto">
          <a:xfrm>
            <a:off x="7253" y="1938012"/>
            <a:ext cx="6088747" cy="411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C3CEE2-665C-B6A6-118D-61EC942ABF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49"/>
          <a:stretch/>
        </p:blipFill>
        <p:spPr bwMode="auto">
          <a:xfrm>
            <a:off x="6096000" y="1938012"/>
            <a:ext cx="6072393" cy="411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F4106B-92BC-9EE1-9B17-9C28335C7A0A}"/>
              </a:ext>
            </a:extLst>
          </p:cNvPr>
          <p:cNvSpPr txBox="1"/>
          <p:nvPr/>
        </p:nvSpPr>
        <p:spPr>
          <a:xfrm>
            <a:off x="6112354" y="156868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2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EF962E-75A1-6A6F-61CB-D28D7F690391}"/>
              </a:ext>
            </a:extLst>
          </p:cNvPr>
          <p:cNvSpPr/>
          <p:nvPr/>
        </p:nvSpPr>
        <p:spPr>
          <a:xfrm>
            <a:off x="1346792" y="4786356"/>
            <a:ext cx="2791575" cy="268244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9AD022-36D6-6DAB-EFCB-E5BDE1C0C18C}"/>
              </a:ext>
            </a:extLst>
          </p:cNvPr>
          <p:cNvSpPr/>
          <p:nvPr/>
        </p:nvSpPr>
        <p:spPr>
          <a:xfrm>
            <a:off x="8357191" y="4786356"/>
            <a:ext cx="1869923" cy="297188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900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1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심층 분석</a:t>
            </a:r>
            <a:r>
              <a:rPr lang="en-US" altLang="ko-KR" sz="4000" dirty="0"/>
              <a:t>(</a:t>
            </a:r>
            <a:r>
              <a:rPr lang="ko-KR" altLang="en-US" sz="4000" dirty="0"/>
              <a:t>볼카운트 </a:t>
            </a:r>
            <a:r>
              <a:rPr lang="en-US" altLang="ko-KR" sz="4000" dirty="0"/>
              <a:t>&amp;</a:t>
            </a:r>
            <a:r>
              <a:rPr lang="ko-KR" altLang="en-US" sz="4000" dirty="0"/>
              <a:t> 위기 관리</a:t>
            </a:r>
            <a:r>
              <a:rPr lang="en-US" altLang="ko-KR" sz="4000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23607" y="1568680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좌타자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상대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2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예측 분포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E063F1-C735-F2B4-DC6E-27923F2E7D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10"/>
          <a:stretch/>
        </p:blipFill>
        <p:spPr bwMode="auto">
          <a:xfrm>
            <a:off x="7253" y="1938012"/>
            <a:ext cx="6088747" cy="411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C3CEE2-665C-B6A6-118D-61EC942ABF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49"/>
          <a:stretch/>
        </p:blipFill>
        <p:spPr bwMode="auto">
          <a:xfrm>
            <a:off x="6096000" y="1938012"/>
            <a:ext cx="6072393" cy="411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F4106B-92BC-9EE1-9B17-9C28335C7A0A}"/>
              </a:ext>
            </a:extLst>
          </p:cNvPr>
          <p:cNvSpPr txBox="1"/>
          <p:nvPr/>
        </p:nvSpPr>
        <p:spPr>
          <a:xfrm>
            <a:off x="6112354" y="1568680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우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타자 상대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2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예측 분포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EF962E-75A1-6A6F-61CB-D28D7F690391}"/>
              </a:ext>
            </a:extLst>
          </p:cNvPr>
          <p:cNvSpPr/>
          <p:nvPr/>
        </p:nvSpPr>
        <p:spPr>
          <a:xfrm>
            <a:off x="1346792" y="4786356"/>
            <a:ext cx="2809762" cy="268244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9AD022-36D6-6DAB-EFCB-E5BDE1C0C18C}"/>
              </a:ext>
            </a:extLst>
          </p:cNvPr>
          <p:cNvSpPr/>
          <p:nvPr/>
        </p:nvSpPr>
        <p:spPr>
          <a:xfrm>
            <a:off x="8357191" y="4786356"/>
            <a:ext cx="1888109" cy="297188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635AE5-AEC1-4AFA-B1A8-75406B74F7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4"/>
          <a:stretch/>
        </p:blipFill>
        <p:spPr bwMode="auto">
          <a:xfrm>
            <a:off x="1" y="1938012"/>
            <a:ext cx="6088748" cy="411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CF6626-7422-F168-7B14-5C9255A70D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647" y="1938012"/>
            <a:ext cx="6835463" cy="41134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E9D69F-83A1-E7DF-6408-32C46308D230}"/>
              </a:ext>
            </a:extLst>
          </p:cNvPr>
          <p:cNvSpPr/>
          <p:nvPr/>
        </p:nvSpPr>
        <p:spPr>
          <a:xfrm>
            <a:off x="4111604" y="2193598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F6B3F3-1B9B-F3D7-2EE4-85589300E285}"/>
              </a:ext>
            </a:extLst>
          </p:cNvPr>
          <p:cNvSpPr/>
          <p:nvPr/>
        </p:nvSpPr>
        <p:spPr>
          <a:xfrm>
            <a:off x="4111793" y="2780631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B76A0A-FFA4-BCF4-7BDC-F475B25731D6}"/>
              </a:ext>
            </a:extLst>
          </p:cNvPr>
          <p:cNvSpPr/>
          <p:nvPr/>
        </p:nvSpPr>
        <p:spPr>
          <a:xfrm>
            <a:off x="4122499" y="3628036"/>
            <a:ext cx="1880813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452D6A-395B-08E0-9460-989FD24CC8BD}"/>
              </a:ext>
            </a:extLst>
          </p:cNvPr>
          <p:cNvSpPr/>
          <p:nvPr/>
        </p:nvSpPr>
        <p:spPr>
          <a:xfrm>
            <a:off x="4122498" y="4518111"/>
            <a:ext cx="1880813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B77849-0864-2A4B-AA08-8130A8E1816E}"/>
              </a:ext>
            </a:extLst>
          </p:cNvPr>
          <p:cNvSpPr/>
          <p:nvPr/>
        </p:nvSpPr>
        <p:spPr>
          <a:xfrm>
            <a:off x="6465483" y="2194698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10B232-1885-03A6-DCAB-8468697376D6}"/>
              </a:ext>
            </a:extLst>
          </p:cNvPr>
          <p:cNvSpPr/>
          <p:nvPr/>
        </p:nvSpPr>
        <p:spPr>
          <a:xfrm>
            <a:off x="6465483" y="2790875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3A4E34-3132-D7BA-5EAF-9BC8D39504DA}"/>
              </a:ext>
            </a:extLst>
          </p:cNvPr>
          <p:cNvSpPr/>
          <p:nvPr/>
        </p:nvSpPr>
        <p:spPr>
          <a:xfrm>
            <a:off x="6465483" y="3628036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54BE1B-FAB5-0BF3-3DFE-81C6669A7CF7}"/>
              </a:ext>
            </a:extLst>
          </p:cNvPr>
          <p:cNvSpPr/>
          <p:nvPr/>
        </p:nvSpPr>
        <p:spPr>
          <a:xfrm>
            <a:off x="6476190" y="4518110"/>
            <a:ext cx="1873750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16E6D4-4104-36DD-025C-CB719DBE4017}"/>
              </a:ext>
            </a:extLst>
          </p:cNvPr>
          <p:cNvSpPr/>
          <p:nvPr/>
        </p:nvSpPr>
        <p:spPr>
          <a:xfrm>
            <a:off x="10192911" y="2193598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4D98E-2DAC-A6C7-5EFB-168DF320B9EC}"/>
              </a:ext>
            </a:extLst>
          </p:cNvPr>
          <p:cNvSpPr/>
          <p:nvPr/>
        </p:nvSpPr>
        <p:spPr>
          <a:xfrm>
            <a:off x="10193100" y="2780631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2F9802-CB7B-1F15-CC4E-8662378759F4}"/>
              </a:ext>
            </a:extLst>
          </p:cNvPr>
          <p:cNvSpPr/>
          <p:nvPr/>
        </p:nvSpPr>
        <p:spPr>
          <a:xfrm>
            <a:off x="10203806" y="3628036"/>
            <a:ext cx="1880813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DA3073-7F2C-239B-7379-31E0838D3389}"/>
              </a:ext>
            </a:extLst>
          </p:cNvPr>
          <p:cNvSpPr/>
          <p:nvPr/>
        </p:nvSpPr>
        <p:spPr>
          <a:xfrm>
            <a:off x="10203806" y="4518111"/>
            <a:ext cx="1888109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5CA580-2E8C-3621-E801-37BF549D013F}"/>
              </a:ext>
            </a:extLst>
          </p:cNvPr>
          <p:cNvSpPr/>
          <p:nvPr/>
        </p:nvSpPr>
        <p:spPr>
          <a:xfrm>
            <a:off x="376548" y="2193598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3C3F29-1805-3477-967D-CFB6EB4156CB}"/>
              </a:ext>
            </a:extLst>
          </p:cNvPr>
          <p:cNvSpPr/>
          <p:nvPr/>
        </p:nvSpPr>
        <p:spPr>
          <a:xfrm>
            <a:off x="376737" y="2780631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9803919-E8EB-4037-F93D-BA319C8DBDDE}"/>
              </a:ext>
            </a:extLst>
          </p:cNvPr>
          <p:cNvSpPr/>
          <p:nvPr/>
        </p:nvSpPr>
        <p:spPr>
          <a:xfrm>
            <a:off x="387443" y="3628036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1A132E-A4B0-837F-9170-A7CB1E81B79A}"/>
              </a:ext>
            </a:extLst>
          </p:cNvPr>
          <p:cNvSpPr/>
          <p:nvPr/>
        </p:nvSpPr>
        <p:spPr>
          <a:xfrm>
            <a:off x="387443" y="4518111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77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3" grpId="0" animBg="1"/>
      <p:bldP spid="13" grpId="1" animBg="1"/>
      <p:bldP spid="17" grpId="0" animBg="1"/>
      <p:bldP spid="18" grpId="0" animBg="1"/>
      <p:bldP spid="19" grpId="0" animBg="1"/>
      <p:bldP spid="20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7" grpId="0" animBg="1"/>
      <p:bldP spid="28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실전 활용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전략 시트</a:t>
            </a:r>
            <a:r>
              <a:rPr lang="en-US" altLang="ko-KR" sz="4000" b="1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753346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우타자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상대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1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구종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예측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ABC98255-4B19-2911-C422-BC3F79254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7" r="227" b="60523"/>
          <a:stretch/>
        </p:blipFill>
        <p:spPr bwMode="auto">
          <a:xfrm>
            <a:off x="150161" y="2282512"/>
            <a:ext cx="11738606" cy="391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796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실전 활용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전략 시트</a:t>
            </a:r>
            <a:r>
              <a:rPr lang="en-US" altLang="ko-KR" sz="4000" b="1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753346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좌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타자 상대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1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구종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예측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1AD58554-39B1-36E8-2998-EF20C87B8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3333" r="-742" b="10000"/>
          <a:stretch/>
        </p:blipFill>
        <p:spPr bwMode="auto">
          <a:xfrm>
            <a:off x="303233" y="2282512"/>
            <a:ext cx="11788804" cy="38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702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5"/>
          <p:cNvSpPr txBox="1">
            <a:spLocks noGrp="1"/>
          </p:cNvSpPr>
          <p:nvPr>
            <p:ph type="title"/>
          </p:nvPr>
        </p:nvSpPr>
        <p:spPr>
          <a:xfrm>
            <a:off x="414514" y="459958"/>
            <a:ext cx="8569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>
              <a:buSzPts val="1100"/>
            </a:pPr>
            <a:r>
              <a:rPr lang="ko-KR" altLang="en-US" sz="4000" b="1" dirty="0"/>
              <a:t>연구 배경</a:t>
            </a:r>
            <a:endParaRPr sz="4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5EB79C-17D2-75C9-F58E-BBEA93224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14" y="1223558"/>
            <a:ext cx="6534842" cy="49076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CCEAD1D-65FB-C09A-5BA3-542FDDD63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223558"/>
            <a:ext cx="7372664" cy="494402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638145-3113-E8F9-2A61-8B5ACC6D9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313" y="1223558"/>
            <a:ext cx="8789373" cy="4944022"/>
          </a:xfrm>
          <a:prstGeom prst="rect">
            <a:avLst/>
          </a:prstGeom>
        </p:spPr>
      </p:pic>
      <p:pic>
        <p:nvPicPr>
          <p:cNvPr id="2056" name="Picture 8" descr="Catch Probability | Glossary | MLB.com">
            <a:extLst>
              <a:ext uri="{FF2B5EF4-FFF2-40B4-BE49-F238E27FC236}">
                <a16:creationId xmlns:a16="http://schemas.microsoft.com/office/drawing/2014/main" id="{A2E977FB-D7CC-9862-3D3C-071721A4E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726" y="1223558"/>
            <a:ext cx="8789373" cy="494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924830E-ABE5-3F7D-D731-DD24C37D5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4139" y="1223558"/>
            <a:ext cx="8789373" cy="49440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실전 활용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전략 시트</a:t>
            </a:r>
            <a:r>
              <a:rPr lang="en-US" altLang="ko-KR" sz="4000" b="1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753346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우타자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상대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2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구종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예측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72812B3-DC61-2451-C818-D62A1E743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0" r="-1428" b="60443"/>
          <a:stretch/>
        </p:blipFill>
        <p:spPr bwMode="auto">
          <a:xfrm>
            <a:off x="303233" y="2171878"/>
            <a:ext cx="11852236" cy="3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490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실전 활용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전략 시트</a:t>
            </a:r>
            <a:r>
              <a:rPr lang="en-US" altLang="ko-KR" sz="4000" b="1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753346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좌타자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상대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2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구종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예측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72812B3-DC61-2451-C818-D62A1E743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0" r="-1428" b="60443"/>
          <a:stretch/>
        </p:blipFill>
        <p:spPr bwMode="auto">
          <a:xfrm>
            <a:off x="303233" y="2171878"/>
            <a:ext cx="11852236" cy="3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17CADFE-7A76-75A0-3E41-09FC0158F6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63" r="172" b="9151"/>
          <a:stretch/>
        </p:blipFill>
        <p:spPr bwMode="auto">
          <a:xfrm>
            <a:off x="303233" y="2171878"/>
            <a:ext cx="11652556" cy="401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808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결론 및 기대 효과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753346"/>
            <a:ext cx="1072601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연구 성과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성능 개선</a:t>
            </a:r>
            <a:r>
              <a:rPr lang="en-US" altLang="ko-KR" b="1" dirty="0"/>
              <a:t>:</a:t>
            </a:r>
            <a:r>
              <a:rPr lang="ko-KR" altLang="en-US" dirty="0"/>
              <a:t> 앙상블</a:t>
            </a:r>
            <a:r>
              <a:rPr lang="en-US" altLang="ko-KR" dirty="0"/>
              <a:t>(</a:t>
            </a:r>
            <a:r>
              <a:rPr lang="en" altLang="ko-KR" dirty="0" err="1"/>
              <a:t>XGBoost+AutoGluon</a:t>
            </a:r>
            <a:r>
              <a:rPr lang="en" altLang="ko-KR" dirty="0"/>
              <a:t>) &amp; </a:t>
            </a:r>
            <a:r>
              <a:rPr lang="ko-KR" altLang="en-US" dirty="0" err="1"/>
              <a:t>구종</a:t>
            </a:r>
            <a:r>
              <a:rPr lang="ko-KR" altLang="en-US" dirty="0"/>
              <a:t> 범주화</a:t>
            </a:r>
            <a:r>
              <a:rPr lang="en-US" altLang="ko-KR" dirty="0"/>
              <a:t>(</a:t>
            </a:r>
            <a:r>
              <a:rPr lang="en" altLang="ko-KR" dirty="0"/>
              <a:t>Categorization) </a:t>
            </a:r>
            <a:r>
              <a:rPr lang="ko-KR" altLang="en-US" dirty="0"/>
              <a:t>적용 → </a:t>
            </a:r>
            <a:r>
              <a:rPr lang="ko-KR" altLang="en-US" b="1" dirty="0"/>
              <a:t>정확도 약 </a:t>
            </a:r>
            <a:r>
              <a:rPr lang="en-US" altLang="ko-KR" b="1" dirty="0"/>
              <a:t>47% </a:t>
            </a:r>
            <a:r>
              <a:rPr lang="ko-KR" altLang="en-US" b="1" dirty="0"/>
              <a:t>향상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전술적 타당성</a:t>
            </a:r>
            <a:r>
              <a:rPr lang="en-US" altLang="ko-KR" b="1" dirty="0"/>
              <a:t>:</a:t>
            </a:r>
            <a:r>
              <a:rPr lang="ko-KR" altLang="en-US" dirty="0"/>
              <a:t> 경기 상황</a:t>
            </a:r>
            <a:r>
              <a:rPr lang="en-US" altLang="ko-KR" dirty="0"/>
              <a:t>(</a:t>
            </a:r>
            <a:r>
              <a:rPr lang="ko-KR" altLang="en-US" dirty="0"/>
              <a:t>볼카운트</a:t>
            </a:r>
            <a:r>
              <a:rPr lang="en-US" altLang="ko-KR" dirty="0"/>
              <a:t>, </a:t>
            </a:r>
            <a:r>
              <a:rPr lang="ko-KR" altLang="en-US" dirty="0"/>
              <a:t>주자 등</a:t>
            </a:r>
            <a:r>
              <a:rPr lang="en-US" altLang="ko-KR" dirty="0"/>
              <a:t>)</a:t>
            </a:r>
            <a:r>
              <a:rPr lang="ko-KR" altLang="en-US" dirty="0"/>
              <a:t>에 따른 동적 투구 패턴 포착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위기 관리 검증</a:t>
            </a:r>
            <a:r>
              <a:rPr lang="en-US" altLang="ko-KR" b="1" dirty="0"/>
              <a:t>:</a:t>
            </a:r>
            <a:r>
              <a:rPr lang="ko-KR" altLang="en-US" dirty="0"/>
              <a:t> 만루</a:t>
            </a:r>
            <a:r>
              <a:rPr lang="en-US" altLang="ko-KR" dirty="0"/>
              <a:t>/</a:t>
            </a:r>
            <a:r>
              <a:rPr lang="ko-KR" altLang="en-US" dirty="0"/>
              <a:t>불리한 카운트에서의 </a:t>
            </a:r>
            <a:r>
              <a:rPr lang="en-US" altLang="ko-KR" b="1" dirty="0"/>
              <a:t>'</a:t>
            </a:r>
            <a:r>
              <a:rPr lang="ko-KR" altLang="en-US" b="1" dirty="0"/>
              <a:t>속구</a:t>
            </a:r>
            <a:r>
              <a:rPr lang="en-US" altLang="ko-KR" b="1" dirty="0"/>
              <a:t>(</a:t>
            </a:r>
            <a:r>
              <a:rPr lang="en" altLang="ko-KR" b="1" dirty="0"/>
              <a:t>Fastball) </a:t>
            </a:r>
            <a:r>
              <a:rPr lang="ko-KR" altLang="en-US" b="1" dirty="0"/>
              <a:t>승부</a:t>
            </a:r>
            <a:r>
              <a:rPr lang="en-US" altLang="ko-KR" b="1" dirty="0"/>
              <a:t>'</a:t>
            </a:r>
            <a:r>
              <a:rPr lang="ko-KR" altLang="en-US" dirty="0"/>
              <a:t> 예측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algn="l"/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현장 활용 방안</a:t>
            </a:r>
            <a:endParaRPr lang="en" altLang="ko-KR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타자 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" altLang="ko-KR" b="1" i="0" u="none" strike="noStrike" dirty="0">
                <a:solidFill>
                  <a:srgbClr val="000000"/>
                </a:solidFill>
                <a:effectLst/>
              </a:rPr>
              <a:t>Batter):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 0.4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초 승부에서 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인지적 부하 감소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 → 타이밍 설정 및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컨택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성공률 증대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전력 </a:t>
            </a:r>
            <a:r>
              <a:rPr lang="ko-KR" altLang="en-US" b="1" i="0" u="none" strike="noStrike" dirty="0" err="1">
                <a:solidFill>
                  <a:srgbClr val="000000"/>
                </a:solidFill>
                <a:effectLst/>
              </a:rPr>
              <a:t>분석팀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" altLang="ko-KR" b="1" i="0" u="none" strike="noStrike" dirty="0">
                <a:solidFill>
                  <a:srgbClr val="000000"/>
                </a:solidFill>
                <a:effectLst/>
              </a:rPr>
              <a:t>Team):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상대 투수의 습관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Tendency)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파악 → 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맞춤형 게임 플랜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 및 라인업 수립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팬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/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방송 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" altLang="ko-KR" b="1" i="0" u="none" strike="noStrike" dirty="0">
                <a:solidFill>
                  <a:srgbClr val="000000"/>
                </a:solidFill>
                <a:effectLst/>
              </a:rPr>
              <a:t>Media):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실시간 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'</a:t>
            </a:r>
            <a:r>
              <a:rPr lang="ko-KR" altLang="en-US" b="1" i="0" u="none" strike="noStrike" dirty="0" err="1">
                <a:solidFill>
                  <a:srgbClr val="000000"/>
                </a:solidFill>
                <a:effectLst/>
              </a:rPr>
              <a:t>구종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 예측 확률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'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 시각화 → 데이터 기반의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몰입감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있는 관전 경험 제공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</a:endParaRPr>
          </a:p>
          <a:p>
            <a:pPr algn="l"/>
            <a:r>
              <a:rPr lang="ko-KR" altLang="en-US" b="1" dirty="0">
                <a:solidFill>
                  <a:srgbClr val="000000"/>
                </a:solidFill>
              </a:rPr>
              <a:t>향후 과제</a:t>
            </a:r>
            <a:endParaRPr lang="en-US" altLang="ko-KR" b="1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투구 시퀀스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" altLang="ko-KR" b="1" i="0" u="none" strike="noStrike" dirty="0">
                <a:solidFill>
                  <a:srgbClr val="000000"/>
                </a:solidFill>
                <a:effectLst/>
              </a:rPr>
              <a:t>Sequence) +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타자 </a:t>
            </a:r>
            <a:r>
              <a:rPr lang="ko-KR" altLang="en-US" b="1" i="0" u="none" strike="noStrike" dirty="0" err="1">
                <a:solidFill>
                  <a:srgbClr val="000000"/>
                </a:solidFill>
                <a:effectLst/>
              </a:rPr>
              <a:t>핫존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" altLang="ko-KR" b="1" i="0" u="none" strike="noStrike" dirty="0">
                <a:solidFill>
                  <a:srgbClr val="000000"/>
                </a:solidFill>
                <a:effectLst/>
              </a:rPr>
              <a:t>Hot Zone)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결합 → 초개인화 맞춤형 모델로 고도화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altLang="ko-KR" b="1" i="0" u="none" strike="noStrike" dirty="0">
              <a:solidFill>
                <a:srgbClr val="000000"/>
              </a:solidFill>
              <a:effectLst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951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질의 응답</a:t>
            </a:r>
            <a:endParaRPr sz="4000" dirty="0"/>
          </a:p>
        </p:txBody>
      </p:sp>
      <p:grpSp>
        <p:nvGrpSpPr>
          <p:cNvPr id="8" name="Google Shape;7855;p146">
            <a:extLst>
              <a:ext uri="{FF2B5EF4-FFF2-40B4-BE49-F238E27FC236}">
                <a16:creationId xmlns:a16="http://schemas.microsoft.com/office/drawing/2014/main" id="{E3FB0C65-56C3-CFC2-1D8C-F72C12FBAA35}"/>
              </a:ext>
            </a:extLst>
          </p:cNvPr>
          <p:cNvGrpSpPr/>
          <p:nvPr/>
        </p:nvGrpSpPr>
        <p:grpSpPr>
          <a:xfrm>
            <a:off x="3473383" y="1488390"/>
            <a:ext cx="3949699" cy="3881220"/>
            <a:chOff x="-35118325" y="3202075"/>
            <a:chExt cx="281975" cy="291450"/>
          </a:xfrm>
        </p:grpSpPr>
        <p:sp>
          <p:nvSpPr>
            <p:cNvPr id="9" name="Google Shape;7856;p146">
              <a:extLst>
                <a:ext uri="{FF2B5EF4-FFF2-40B4-BE49-F238E27FC236}">
                  <a16:creationId xmlns:a16="http://schemas.microsoft.com/office/drawing/2014/main" id="{5367015A-97B6-CED7-60C4-4ECD5262E573}"/>
                </a:ext>
              </a:extLst>
            </p:cNvPr>
            <p:cNvSpPr/>
            <p:nvPr/>
          </p:nvSpPr>
          <p:spPr>
            <a:xfrm>
              <a:off x="-35008050" y="3202075"/>
              <a:ext cx="171700" cy="171250"/>
            </a:xfrm>
            <a:custGeom>
              <a:avLst/>
              <a:gdLst/>
              <a:ahLst/>
              <a:cxnLst/>
              <a:rect l="l" t="t" r="r" b="b"/>
              <a:pathLst>
                <a:path w="6868" h="6850" extrusionOk="0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atinLnBrk="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" name="Google Shape;7857;p146">
              <a:extLst>
                <a:ext uri="{FF2B5EF4-FFF2-40B4-BE49-F238E27FC236}">
                  <a16:creationId xmlns:a16="http://schemas.microsoft.com/office/drawing/2014/main" id="{AB57A180-A307-CF6E-FB06-5496C3C37DB3}"/>
                </a:ext>
              </a:extLst>
            </p:cNvPr>
            <p:cNvSpPr/>
            <p:nvPr/>
          </p:nvSpPr>
          <p:spPr>
            <a:xfrm>
              <a:off x="-34937975" y="3254050"/>
              <a:ext cx="33125" cy="67775"/>
            </a:xfrm>
            <a:custGeom>
              <a:avLst/>
              <a:gdLst/>
              <a:ahLst/>
              <a:cxnLst/>
              <a:rect l="l" t="t" r="r" b="b"/>
              <a:pathLst>
                <a:path w="1325" h="2711" extrusionOk="0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atinLnBrk="0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" name="Google Shape;7858;p146">
              <a:extLst>
                <a:ext uri="{FF2B5EF4-FFF2-40B4-BE49-F238E27FC236}">
                  <a16:creationId xmlns:a16="http://schemas.microsoft.com/office/drawing/2014/main" id="{675DBD6B-E815-7681-8CEC-974D892E6782}"/>
                </a:ext>
              </a:extLst>
            </p:cNvPr>
            <p:cNvSpPr/>
            <p:nvPr/>
          </p:nvSpPr>
          <p:spPr>
            <a:xfrm>
              <a:off x="-35085250" y="3338325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atinLnBrk="0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" name="Google Shape;7859;p146">
              <a:extLst>
                <a:ext uri="{FF2B5EF4-FFF2-40B4-BE49-F238E27FC236}">
                  <a16:creationId xmlns:a16="http://schemas.microsoft.com/office/drawing/2014/main" id="{362D3DF9-C4A8-A7B1-2FCB-CFAD0A2B5826}"/>
                </a:ext>
              </a:extLst>
            </p:cNvPr>
            <p:cNvSpPr/>
            <p:nvPr/>
          </p:nvSpPr>
          <p:spPr>
            <a:xfrm>
              <a:off x="-35118325" y="3424175"/>
              <a:ext cx="137075" cy="69350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atinLnBrk="0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144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ctrTitle"/>
          </p:nvPr>
        </p:nvSpPr>
        <p:spPr>
          <a:xfrm>
            <a:off x="599440" y="1766000"/>
            <a:ext cx="10205993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b="1" dirty="0"/>
              <a:t>감사합니다</a:t>
            </a:r>
            <a:endParaRPr b="1" dirty="0"/>
          </a:p>
        </p:txBody>
      </p:sp>
      <p:sp>
        <p:nvSpPr>
          <p:cNvPr id="489" name="Google Shape;489;p60"/>
          <p:cNvSpPr txBox="1">
            <a:spLocks noGrp="1"/>
          </p:cNvSpPr>
          <p:nvPr>
            <p:ph type="subTitle" idx="1"/>
          </p:nvPr>
        </p:nvSpPr>
        <p:spPr>
          <a:xfrm>
            <a:off x="1386667" y="4502800"/>
            <a:ext cx="9418800" cy="58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ko-KR" altLang="en-US" sz="2800" dirty="0">
                <a:solidFill>
                  <a:schemeClr val="dk1"/>
                </a:solidFill>
              </a:rPr>
              <a:t>컴퓨터인공지능학부 </a:t>
            </a:r>
            <a:r>
              <a:rPr lang="en-US" altLang="ko-KR" sz="2800" dirty="0">
                <a:solidFill>
                  <a:schemeClr val="dk1"/>
                </a:solidFill>
              </a:rPr>
              <a:t>202312689</a:t>
            </a:r>
            <a:r>
              <a:rPr lang="ko-KR" altLang="en-US" sz="2800" dirty="0">
                <a:solidFill>
                  <a:schemeClr val="dk1"/>
                </a:solidFill>
              </a:rPr>
              <a:t> 박영주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529257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5"/>
          <p:cNvSpPr txBox="1">
            <a:spLocks noGrp="1"/>
          </p:cNvSpPr>
          <p:nvPr>
            <p:ph type="title"/>
          </p:nvPr>
        </p:nvSpPr>
        <p:spPr>
          <a:xfrm>
            <a:off x="414514" y="459958"/>
            <a:ext cx="8569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>
              <a:buSzPts val="1100"/>
            </a:pPr>
            <a:r>
              <a:rPr lang="ko-KR" altLang="en-US" sz="4000" b="1" dirty="0"/>
              <a:t>연구 배경</a:t>
            </a:r>
            <a:endParaRPr sz="40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82B76D0-1070-CB71-40BB-5582FB2748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4514" y="1346232"/>
            <a:ext cx="6814985" cy="18009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343B983-2CF0-839A-6A6F-F1A2B79425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4512" y="3620770"/>
            <a:ext cx="7455707" cy="1981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EA5BBE-B721-8398-C994-80B2474855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42857" y="1445067"/>
            <a:ext cx="3066683" cy="41636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95EEB2-849C-D32F-6A74-E9305C4E9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4691" y="1439847"/>
            <a:ext cx="3066683" cy="41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7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데이터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4B3AEC-7EED-B50A-E3BF-BC056830C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33" y="1731150"/>
            <a:ext cx="10290000" cy="3395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데이터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889C1A-6513-9F14-A19D-A489D8E51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33" y="1274981"/>
            <a:ext cx="6668157" cy="507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00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데이터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889C1A-6513-9F14-A19D-A489D8E51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213" r="14776"/>
          <a:stretch/>
        </p:blipFill>
        <p:spPr>
          <a:xfrm>
            <a:off x="303233" y="1274980"/>
            <a:ext cx="5682863" cy="501162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3E26DB2-B25F-D48F-D823-E6B10FD41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096" y="1907509"/>
            <a:ext cx="5902671" cy="437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23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데이터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889C1A-6513-9F14-A19D-A489D8E51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27" b="14127"/>
          <a:stretch/>
        </p:blipFill>
        <p:spPr>
          <a:xfrm>
            <a:off x="641652" y="2039947"/>
            <a:ext cx="4049692" cy="357135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3E26DB2-B25F-D48F-D823-E6B10FD41D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37165" y="2295467"/>
            <a:ext cx="7085961" cy="30603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773B63-B138-01FF-BAFA-46B0BC5C5A40}"/>
              </a:ext>
            </a:extLst>
          </p:cNvPr>
          <p:cNvSpPr txBox="1"/>
          <p:nvPr/>
        </p:nvSpPr>
        <p:spPr>
          <a:xfrm>
            <a:off x="641652" y="14727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Model 1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6EBB4-D5EE-1069-B7A5-A6733C03155A}"/>
              </a:ext>
            </a:extLst>
          </p:cNvPr>
          <p:cNvSpPr txBox="1"/>
          <p:nvPr/>
        </p:nvSpPr>
        <p:spPr>
          <a:xfrm>
            <a:off x="5090597" y="14727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Model 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214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데이터</a:t>
            </a:r>
            <a:r>
              <a:rPr lang="en-US" altLang="ko-KR" sz="4000" dirty="0"/>
              <a:t>)</a:t>
            </a:r>
            <a:endParaRPr sz="40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62B968F-42F6-AFC6-6B76-0CA5F28B3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94771"/>
              </p:ext>
            </p:extLst>
          </p:nvPr>
        </p:nvGraphicFramePr>
        <p:xfrm>
          <a:off x="303233" y="2182841"/>
          <a:ext cx="9323616" cy="24923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2323">
                  <a:extLst>
                    <a:ext uri="{9D8B030D-6E8A-4147-A177-3AD203B41FA5}">
                      <a16:colId xmlns:a16="http://schemas.microsoft.com/office/drawing/2014/main" val="2059552995"/>
                    </a:ext>
                  </a:extLst>
                </a:gridCol>
                <a:gridCol w="2715622">
                  <a:extLst>
                    <a:ext uri="{9D8B030D-6E8A-4147-A177-3AD203B41FA5}">
                      <a16:colId xmlns:a16="http://schemas.microsoft.com/office/drawing/2014/main" val="3708963903"/>
                    </a:ext>
                  </a:extLst>
                </a:gridCol>
                <a:gridCol w="4555671">
                  <a:extLst>
                    <a:ext uri="{9D8B030D-6E8A-4147-A177-3AD203B41FA5}">
                      <a16:colId xmlns:a16="http://schemas.microsoft.com/office/drawing/2014/main" val="1693881796"/>
                    </a:ext>
                  </a:extLst>
                </a:gridCol>
              </a:tblGrid>
              <a:tr h="358718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>
                          <a:effectLst/>
                          <a:latin typeface="+mn-lt"/>
                        </a:rPr>
                        <a:t>상위범주</a:t>
                      </a:r>
                      <a:r>
                        <a:rPr lang="en-US" sz="2000" b="0" kern="100">
                          <a:effectLst/>
                          <a:latin typeface="+mn-lt"/>
                        </a:rPr>
                        <a:t>(Group)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 dirty="0">
                          <a:effectLst/>
                          <a:latin typeface="+mn-lt"/>
                        </a:rPr>
                        <a:t>포함 </a:t>
                      </a:r>
                      <a:r>
                        <a:rPr lang="ko-KR" sz="2000" b="0" kern="100" dirty="0" err="1">
                          <a:effectLst/>
                          <a:latin typeface="+mn-lt"/>
                        </a:rPr>
                        <a:t>구종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>
                          <a:effectLst/>
                          <a:latin typeface="+mn-lt"/>
                        </a:rPr>
                        <a:t>특징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2218518"/>
                  </a:ext>
                </a:extLst>
              </a:tr>
              <a:tr h="337673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 dirty="0">
                          <a:effectLst/>
                          <a:latin typeface="+mn-lt"/>
                        </a:rPr>
                        <a:t>Fastball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 dirty="0">
                          <a:effectLst/>
                          <a:latin typeface="+mn-lt"/>
                        </a:rPr>
                        <a:t>FF, FA, FC, SI, FT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 dirty="0">
                          <a:effectLst/>
                          <a:latin typeface="+mn-lt"/>
                        </a:rPr>
                        <a:t>가장 빠른 구속을 가지며</a:t>
                      </a:r>
                      <a:r>
                        <a:rPr lang="en-US" sz="2000" b="0" kern="10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sz="2000" b="0" kern="100" dirty="0">
                          <a:effectLst/>
                          <a:latin typeface="+mn-lt"/>
                        </a:rPr>
                        <a:t>타자가 빠른 타이밍에 대처해야 하는 </a:t>
                      </a:r>
                      <a:r>
                        <a:rPr lang="ko-KR" sz="2000" b="0" kern="100" dirty="0" err="1">
                          <a:effectLst/>
                          <a:latin typeface="+mn-lt"/>
                        </a:rPr>
                        <a:t>구종군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270055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>
                          <a:effectLst/>
                          <a:latin typeface="+mn-lt"/>
                        </a:rPr>
                        <a:t>Breaking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 dirty="0">
                          <a:effectLst/>
                          <a:latin typeface="+mn-lt"/>
                        </a:rPr>
                        <a:t>SL, CU, KC, ST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>
                          <a:effectLst/>
                          <a:latin typeface="+mn-lt"/>
                        </a:rPr>
                        <a:t>횡</a:t>
                      </a:r>
                      <a:r>
                        <a:rPr lang="en-US" sz="2000" b="0" kern="100">
                          <a:effectLst/>
                          <a:latin typeface="+mn-lt"/>
                        </a:rPr>
                        <a:t>(</a:t>
                      </a:r>
                      <a:r>
                        <a:rPr lang="ko-KR" sz="2000" b="0" kern="100">
                          <a:effectLst/>
                          <a:latin typeface="+mn-lt"/>
                        </a:rPr>
                        <a:t>수평</a:t>
                      </a:r>
                      <a:r>
                        <a:rPr lang="en-US" sz="2000" b="0" kern="100">
                          <a:effectLst/>
                          <a:latin typeface="+mn-lt"/>
                        </a:rPr>
                        <a:t>) </a:t>
                      </a:r>
                      <a:r>
                        <a:rPr lang="ko-KR" sz="2000" b="0" kern="100">
                          <a:effectLst/>
                          <a:latin typeface="+mn-lt"/>
                        </a:rPr>
                        <a:t>또는 종</a:t>
                      </a:r>
                      <a:r>
                        <a:rPr lang="en-US" sz="2000" b="0" kern="100">
                          <a:effectLst/>
                          <a:latin typeface="+mn-lt"/>
                        </a:rPr>
                        <a:t>(</a:t>
                      </a:r>
                      <a:r>
                        <a:rPr lang="ko-KR" sz="2000" b="0" kern="100">
                          <a:effectLst/>
                          <a:latin typeface="+mn-lt"/>
                        </a:rPr>
                        <a:t>수직</a:t>
                      </a:r>
                      <a:r>
                        <a:rPr lang="en-US" sz="2000" b="0" kern="100">
                          <a:effectLst/>
                          <a:latin typeface="+mn-lt"/>
                        </a:rPr>
                        <a:t>) </a:t>
                      </a:r>
                      <a:r>
                        <a:rPr lang="ko-KR" sz="2000" b="0" kern="100">
                          <a:effectLst/>
                          <a:latin typeface="+mn-lt"/>
                        </a:rPr>
                        <a:t>방향의 급격한 변화를 통해 헛스윙을 유도하는 구종군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0160738"/>
                  </a:ext>
                </a:extLst>
              </a:tr>
              <a:tr h="375557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>
                          <a:effectLst/>
                          <a:latin typeface="+mn-lt"/>
                        </a:rPr>
                        <a:t>Offspeed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 dirty="0">
                          <a:effectLst/>
                          <a:latin typeface="+mn-lt"/>
                        </a:rPr>
                        <a:t>FS, CH, EP, FO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 dirty="0">
                          <a:effectLst/>
                          <a:latin typeface="+mn-lt"/>
                        </a:rPr>
                        <a:t>직구와 유사한 폼으로 던지되 구속을 줄이고 낙차를 주어 타이밍을 뺏는 </a:t>
                      </a:r>
                      <a:r>
                        <a:rPr lang="ko-KR" sz="2000" b="0" kern="100" dirty="0" err="1">
                          <a:effectLst/>
                          <a:latin typeface="+mn-lt"/>
                        </a:rPr>
                        <a:t>구종군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18960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>
                          <a:effectLst/>
                          <a:latin typeface="+mn-lt"/>
                        </a:rPr>
                        <a:t>Other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>
                          <a:effectLst/>
                          <a:latin typeface="+mn-lt"/>
                        </a:rPr>
                        <a:t>KN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 dirty="0">
                          <a:effectLst/>
                          <a:latin typeface="+mn-lt"/>
                        </a:rPr>
                        <a:t>불규칙한 궤적을 가지는 특수 </a:t>
                      </a:r>
                      <a:r>
                        <a:rPr lang="ko-KR" sz="2000" b="0" kern="100" dirty="0" err="1">
                          <a:effectLst/>
                          <a:latin typeface="+mn-lt"/>
                        </a:rPr>
                        <a:t>구종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2473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372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데이터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889C1A-6513-9F14-A19D-A489D8E51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19" b="-607"/>
          <a:stretch/>
        </p:blipFill>
        <p:spPr>
          <a:xfrm>
            <a:off x="303233" y="1578678"/>
            <a:ext cx="5682863" cy="47679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A80738-47BB-7DE6-5BE9-CF98C3FA04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29"/>
          <a:stretch/>
        </p:blipFill>
        <p:spPr>
          <a:xfrm>
            <a:off x="6126693" y="604081"/>
            <a:ext cx="5682863" cy="5742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6DE19A-155B-8547-2CCE-2385000B6723}"/>
              </a:ext>
            </a:extLst>
          </p:cNvPr>
          <p:cNvSpPr txBox="1"/>
          <p:nvPr/>
        </p:nvSpPr>
        <p:spPr>
          <a:xfrm>
            <a:off x="4945531" y="160614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Model 1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51331-8A4F-E41E-80A0-78841C4D1C05}"/>
              </a:ext>
            </a:extLst>
          </p:cNvPr>
          <p:cNvSpPr txBox="1"/>
          <p:nvPr/>
        </p:nvSpPr>
        <p:spPr>
          <a:xfrm>
            <a:off x="10698693" y="70851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Model 2</a:t>
            </a:r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436231-6A35-78ED-95BE-57752A4AA590}"/>
              </a:ext>
            </a:extLst>
          </p:cNvPr>
          <p:cNvSpPr/>
          <p:nvPr/>
        </p:nvSpPr>
        <p:spPr>
          <a:xfrm>
            <a:off x="303233" y="6076949"/>
            <a:ext cx="3249592" cy="269671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2D9F4A-464F-924C-8B0A-3DC66BC0BD82}"/>
              </a:ext>
            </a:extLst>
          </p:cNvPr>
          <p:cNvSpPr/>
          <p:nvPr/>
        </p:nvSpPr>
        <p:spPr>
          <a:xfrm>
            <a:off x="6126693" y="5772150"/>
            <a:ext cx="1207557" cy="574470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79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639</Words>
  <Application>Microsoft Macintosh PowerPoint</Application>
  <PresentationFormat>와이드스크린</PresentationFormat>
  <Paragraphs>255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9" baseType="lpstr">
      <vt:lpstr>맑은 고딕</vt:lpstr>
      <vt:lpstr>바탕</vt:lpstr>
      <vt:lpstr>Arial</vt:lpstr>
      <vt:lpstr>Cambria Math</vt:lpstr>
      <vt:lpstr>Crimson Text</vt:lpstr>
      <vt:lpstr>Josefin Sans</vt:lpstr>
      <vt:lpstr>Lato</vt:lpstr>
      <vt:lpstr>Mako</vt:lpstr>
      <vt:lpstr>Merriweather Light</vt:lpstr>
      <vt:lpstr>Montserrat</vt:lpstr>
      <vt:lpstr>Open Sans SemiBold</vt:lpstr>
      <vt:lpstr>Russo One</vt:lpstr>
      <vt:lpstr>Times New Roman</vt:lpstr>
      <vt:lpstr>Vidaloka</vt:lpstr>
      <vt:lpstr>Minimalist Business Slides XL by Slidesgo</vt:lpstr>
      <vt:lpstr>MLB 투수 구종 예측</vt:lpstr>
      <vt:lpstr>연구 배경</vt:lpstr>
      <vt:lpstr>연구 배경</vt:lpstr>
      <vt:lpstr>제안 시스템 (데이터)</vt:lpstr>
      <vt:lpstr>제안 시스템 (데이터)</vt:lpstr>
      <vt:lpstr>제안 시스템 (데이터)</vt:lpstr>
      <vt:lpstr>제안 시스템 (데이터)</vt:lpstr>
      <vt:lpstr>제안 시스템 (데이터)</vt:lpstr>
      <vt:lpstr>제안 시스템 (데이터)</vt:lpstr>
      <vt:lpstr>제안 시스템 (모델)</vt:lpstr>
      <vt:lpstr>제안 시스템 (모델)</vt:lpstr>
      <vt:lpstr>제안 시스템 (모델)</vt:lpstr>
      <vt:lpstr>실험 결과 (F1- Score)</vt:lpstr>
      <vt:lpstr>실험 결과 (Confusion Matrix)</vt:lpstr>
      <vt:lpstr>실험 결과 (볼카운트별 예측 정확도)</vt:lpstr>
      <vt:lpstr>심층 분석(볼카운트 &amp; 위기 관리)</vt:lpstr>
      <vt:lpstr>심층 분석(볼카운트 &amp; 위기 관리)</vt:lpstr>
      <vt:lpstr>실전 활용 (전략 시트)</vt:lpstr>
      <vt:lpstr>실전 활용 (전략 시트)</vt:lpstr>
      <vt:lpstr>실전 활용 (전략 시트)</vt:lpstr>
      <vt:lpstr>실전 활용 (전략 시트)</vt:lpstr>
      <vt:lpstr>결론 및 기대 효과</vt:lpstr>
      <vt:lpstr>질의 응답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MLB 투수 구종 예측</dc:title>
  <dc:creator>영주 박</dc:creator>
  <cp:lastModifiedBy>영주 박</cp:lastModifiedBy>
  <cp:revision>3</cp:revision>
  <dcterms:created xsi:type="dcterms:W3CDTF">2025-12-02T13:49:02Z</dcterms:created>
  <dcterms:modified xsi:type="dcterms:W3CDTF">2025-12-03T07:42:55Z</dcterms:modified>
</cp:coreProperties>
</file>